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60" r:id="rId4"/>
    <p:sldId id="283" r:id="rId5"/>
    <p:sldId id="284" r:id="rId6"/>
    <p:sldId id="288" r:id="rId7"/>
    <p:sldId id="301" r:id="rId8"/>
    <p:sldId id="285" r:id="rId9"/>
    <p:sldId id="286" r:id="rId10"/>
    <p:sldId id="302" r:id="rId11"/>
    <p:sldId id="259" r:id="rId12"/>
    <p:sldId id="261" r:id="rId13"/>
    <p:sldId id="262" r:id="rId14"/>
    <p:sldId id="264" r:id="rId15"/>
    <p:sldId id="287" r:id="rId16"/>
    <p:sldId id="291" r:id="rId17"/>
    <p:sldId id="289" r:id="rId18"/>
    <p:sldId id="292" r:id="rId19"/>
    <p:sldId id="300" r:id="rId20"/>
    <p:sldId id="295" r:id="rId21"/>
    <p:sldId id="298" r:id="rId22"/>
    <p:sldId id="299" r:id="rId23"/>
    <p:sldId id="293" r:id="rId24"/>
    <p:sldId id="296" r:id="rId25"/>
    <p:sldId id="294" r:id="rId26"/>
    <p:sldId id="276" r:id="rId27"/>
    <p:sldId id="277" r:id="rId28"/>
    <p:sldId id="297" r:id="rId2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3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EEDC6-186A-443F-B6B4-D7C4FB79AB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720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136D92-5D6E-429A-BEA0-23A27DC86DD1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3B3BF6-4729-4A65-9E77-3788AE41D556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711529-E418-4A3A-9E23-ACA0897DA6DD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E7769C-0903-431D-89E3-85D3196D8BC4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94263E-A557-4525-B659-1B36A47E28D5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C2A6E4-E13D-4B5F-AEA7-4954075D65E0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08F28A-33AA-4E37-A851-88310C310AA8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7CEEA7-3DCF-4087-8AA2-21265A9F95C3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36997D-FDE6-4471-8571-23CDCBEF1AB9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B18C3E-599E-4F8F-B767-259D39B29F38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5BE0B2-D087-486E-944B-3628B17B57E0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3E5C9D-966D-4778-9175-6C42D26ECC0E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A0F65E-4B56-4F44-BA0C-5AAFB7380026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E8CBC7-2125-4A5C-8287-205EE38CF66B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C0DD81-E139-411B-9847-91DDE2184D5E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0B6CD6-5043-4ECB-85FC-5A7961EE330C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4C95F6-DEC6-4463-A4F5-8DD6C69968FC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B2598A-D0F7-4F20-A943-2D70D100C0A4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7CFB31-2E99-4354-8D36-E4FF933B080D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800100"/>
            <a:ext cx="4271963" cy="32035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8163"/>
            <a:ext cx="5026025" cy="3849687"/>
          </a:xfrm>
          <a:noFill/>
        </p:spPr>
        <p:txBody>
          <a:bodyPr lIns="87151" tIns="43576" rIns="87151" bIns="43576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23107D-321C-4CFF-97CA-A5094689AB20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800100"/>
            <a:ext cx="4271963" cy="3203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8163"/>
            <a:ext cx="5026025" cy="3849687"/>
          </a:xfrm>
          <a:noFill/>
        </p:spPr>
        <p:txBody>
          <a:bodyPr lIns="87151" tIns="43576" rIns="87151" bIns="43576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96797F-51CB-460C-8976-765F5F4ABE08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AB8F5-1DAF-4EEB-952F-6B934F4CC172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F58F3A-9A58-4D00-9996-59148F138990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A370CB-3ACA-4BFE-A0E4-F1A5FA84FD4D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9AFB43-F94B-413C-9EE1-1C4426BD314C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EECF9D-F0F0-4DBC-B6AC-59A47C83B715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DA7CC2-3B69-4176-8795-04349F0E6B91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7B5ECB-DBD0-4546-BD16-FDCC4E8A294D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4F714-5106-4364-99A5-D5C3050135E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1D622-53FD-45CF-8022-22FFCB4E117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E7E9A-0A82-41B1-94EE-A299817284C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B2283-54E7-448D-A8F7-276F3A89691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AF670-197B-407A-AC19-C3B430ECC28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D80C0-619B-42F8-BC2C-0B1040B00B9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B90B6-87CA-4447-BF90-6EF6F8FCF86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DDB3F-2DBE-41CF-8B73-5846A216E0E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BF808-14EC-44CD-BB19-7729C1B3B27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AECBF-3CFB-4D3E-9F0C-8164D99FD21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BFAD2-7415-484A-B0FC-619CB543623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05800" y="664845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de-DE" altLang="de-DE"/>
              <a:t>Kap.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8925"/>
            <a:ext cx="774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2B6AA3-4794-4B4D-AF3D-2A84ECD5A24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w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F9AEF1-4569-434E-AE68-26B01BB54534}" type="slidenum">
              <a:rPr lang="de-DE" altLang="de-DE"/>
              <a:pPr/>
              <a:t>1</a:t>
            </a:fld>
            <a:endParaRPr lang="de-DE" altLang="de-DE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de-DE" altLang="de-DE" sz="4800" dirty="0" err="1" smtClean="0"/>
              <a:t>Microelectronics</a:t>
            </a:r>
            <a:r>
              <a:rPr lang="de-DE" altLang="de-DE" sz="4800" smtClean="0"/>
              <a:t> III</a:t>
            </a:r>
            <a:br>
              <a:rPr lang="de-DE" altLang="de-DE" sz="4800" smtClean="0"/>
            </a:br>
            <a:endParaRPr lang="de-DE" altLang="de-DE" sz="480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35113" y="2286000"/>
            <a:ext cx="5792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altLang="de-DE" dirty="0"/>
              <a:t>Design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integrated</a:t>
            </a:r>
            <a:r>
              <a:rPr lang="de-DE" altLang="de-DE" dirty="0"/>
              <a:t> analog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mixed-signal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CMOS-</a:t>
            </a:r>
            <a:r>
              <a:rPr lang="de-DE" altLang="de-DE" dirty="0" err="1"/>
              <a:t>Circuits</a:t>
            </a:r>
            <a:endParaRPr lang="de-DE" altLang="de-DE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0" y="3870325"/>
            <a:ext cx="144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de-DE" altLang="de-DE" sz="2000" b="1">
                <a:latin typeface="Arial" charset="0"/>
              </a:rPr>
              <a:t>Chihao Xu</a:t>
            </a:r>
          </a:p>
          <a:p>
            <a:pPr algn="ctr"/>
            <a:endParaRPr lang="de-DE" altLang="de-D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731CB1-9333-465F-9B87-349A257ADC0F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2362200" y="152400"/>
            <a:ext cx="7772400" cy="1143000"/>
          </a:xfrm>
        </p:spPr>
        <p:txBody>
          <a:bodyPr/>
          <a:lstStyle/>
          <a:p>
            <a:r>
              <a:rPr lang="de-DE" altLang="de-DE" smtClean="0"/>
              <a:t>Content</a:t>
            </a:r>
            <a:r>
              <a:rPr lang="de-DE" altLang="de-DE" b="1" smtClean="0"/>
              <a:t/>
            </a:r>
            <a:br>
              <a:rPr lang="de-DE" altLang="de-DE" b="1" smtClean="0"/>
            </a:br>
            <a:r>
              <a:rPr lang="de-DE" altLang="de-DE" smtClean="0"/>
              <a:t/>
            </a:r>
            <a:br>
              <a:rPr lang="de-DE" altLang="de-DE" smtClean="0"/>
            </a:br>
            <a:endParaRPr lang="de-DE" altLang="de-DE" sz="3200" smtClean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979613" y="260350"/>
            <a:ext cx="6338887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200" dirty="0" smtClean="0"/>
              <a:t> Introduction into Analog Circuitry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200" dirty="0" smtClean="0"/>
              <a:t> CMOS Circuit Components</a:t>
            </a:r>
          </a:p>
          <a:p>
            <a:pPr lvl="3">
              <a:lnSpc>
                <a:spcPct val="140000"/>
              </a:lnSpc>
              <a:spcBef>
                <a:spcPts val="300"/>
              </a:spcBef>
            </a:pPr>
            <a:r>
              <a:rPr lang="en-US" altLang="de-DE" sz="1800" dirty="0" smtClean="0"/>
              <a:t>Devices, inverter, source-follower,  active load, current sources, </a:t>
            </a:r>
            <a:r>
              <a:rPr lang="en-US" altLang="de-DE" sz="1800" dirty="0" err="1" smtClean="0"/>
              <a:t>cascode</a:t>
            </a:r>
            <a:r>
              <a:rPr lang="en-US" altLang="de-DE" sz="1800" dirty="0" smtClean="0"/>
              <a:t>,  differential stage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200" dirty="0" smtClean="0"/>
              <a:t> Operational Amplifier</a:t>
            </a:r>
          </a:p>
          <a:p>
            <a:pPr lvl="3">
              <a:lnSpc>
                <a:spcPct val="140000"/>
              </a:lnSpc>
              <a:spcBef>
                <a:spcPts val="300"/>
              </a:spcBef>
            </a:pPr>
            <a:r>
              <a:rPr lang="en-US" altLang="de-DE" sz="1800" dirty="0" smtClean="0"/>
              <a:t>Structure , frequency compensation, optimal layout, characteristic parameters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200" dirty="0" smtClean="0"/>
              <a:t> </a:t>
            </a:r>
            <a:r>
              <a:rPr lang="en-US" altLang="de-DE" sz="2200" dirty="0" err="1" smtClean="0"/>
              <a:t>Bandgap</a:t>
            </a:r>
            <a:r>
              <a:rPr lang="en-US" altLang="de-DE" sz="2200" dirty="0" smtClean="0"/>
              <a:t> Reference 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200" dirty="0" smtClean="0">
                <a:solidFill>
                  <a:schemeClr val="accent2"/>
                </a:solidFill>
              </a:rPr>
              <a:t> Switch-Capacitor-Technique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200" dirty="0" smtClean="0">
                <a:solidFill>
                  <a:schemeClr val="accent2"/>
                </a:solidFill>
              </a:rPr>
              <a:t> Analog/Digital-Converter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200" dirty="0" smtClean="0">
                <a:solidFill>
                  <a:schemeClr val="accent2"/>
                </a:solidFill>
              </a:rPr>
              <a:t> Digital/Analog-Converter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200" dirty="0" smtClean="0">
                <a:solidFill>
                  <a:schemeClr val="bg2">
                    <a:lumMod val="75000"/>
                  </a:schemeClr>
                </a:solidFill>
              </a:rPr>
              <a:t> Phase Locked Loop (PLL)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endParaRPr lang="en-US" altLang="de-DE" sz="2200" dirty="0">
              <a:solidFill>
                <a:schemeClr val="accent2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 rot="16200000" flipH="1">
            <a:off x="486569" y="4706144"/>
            <a:ext cx="185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chemeClr val="accent2"/>
                </a:solidFill>
              </a:rPr>
              <a:t>Mixed-Signal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 bldLvl="3" autoUpdateAnimBg="0"/>
      <p:bldP spid="56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25C8F2-9290-4D80-BA8C-E065029C464F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References</a:t>
            </a:r>
            <a:r>
              <a:rPr lang="de-DE" altLang="de-DE" sz="3200" smtClean="0"/>
              <a:t/>
            </a:r>
            <a:br>
              <a:rPr lang="de-DE" altLang="de-DE" sz="3200" smtClean="0"/>
            </a:br>
            <a:endParaRPr lang="de-DE" altLang="de-DE" sz="320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528" y="980728"/>
            <a:ext cx="842486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000" dirty="0"/>
              <a:t> </a:t>
            </a:r>
            <a:r>
              <a:rPr lang="en-US" altLang="de-DE" sz="2000" b="1" dirty="0"/>
              <a:t>B. </a:t>
            </a:r>
            <a:r>
              <a:rPr lang="en-US" altLang="de-DE" sz="2000" b="1" dirty="0" err="1"/>
              <a:t>Razavi</a:t>
            </a:r>
            <a:r>
              <a:rPr lang="en-US" altLang="de-DE" sz="2000" b="1" dirty="0"/>
              <a:t>, Design of Analog CMOS </a:t>
            </a:r>
            <a:r>
              <a:rPr lang="en-US" altLang="de-DE" sz="2000" b="1" dirty="0" err="1"/>
              <a:t>Intergated</a:t>
            </a:r>
            <a:r>
              <a:rPr lang="en-US" altLang="de-DE" sz="2000" b="1" dirty="0"/>
              <a:t> Circuits, McGraw-Hill, 2001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000" dirty="0"/>
              <a:t> P. E. Allen and D. R. </a:t>
            </a:r>
            <a:r>
              <a:rPr lang="en-US" altLang="de-DE" sz="2000" dirty="0" err="1"/>
              <a:t>Holberg</a:t>
            </a:r>
            <a:r>
              <a:rPr lang="en-US" altLang="de-DE" sz="2000" dirty="0"/>
              <a:t>, </a:t>
            </a:r>
            <a:r>
              <a:rPr lang="en-US" altLang="de-DE" sz="2000" i="1" dirty="0"/>
              <a:t>CMOS Analog Circuit Design</a:t>
            </a:r>
            <a:r>
              <a:rPr lang="en-US" altLang="de-DE" sz="2000" dirty="0"/>
              <a:t>, Oxford University Press,  2002.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000" dirty="0"/>
              <a:t>D. Johns, K. Martin, Analog Integrated Circuit Design, John Wiley &amp; Sons, 1984, 1997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000" dirty="0"/>
              <a:t>P. R. Gray and R. G. Meyer</a:t>
            </a:r>
            <a:r>
              <a:rPr lang="en-US" altLang="de-DE" sz="2000" i="1" dirty="0"/>
              <a:t>, Analysis and Design of Analog Integrated Circuits</a:t>
            </a:r>
            <a:r>
              <a:rPr lang="en-US" altLang="de-DE" sz="2000" dirty="0"/>
              <a:t>, John Wiley &amp; Sons, 1984.</a:t>
            </a:r>
          </a:p>
          <a:p>
            <a:pPr lvl="2">
              <a:lnSpc>
                <a:spcPct val="140000"/>
              </a:lnSpc>
              <a:spcBef>
                <a:spcPts val="300"/>
              </a:spcBef>
              <a:buFontTx/>
              <a:buChar char="•"/>
            </a:pPr>
            <a:r>
              <a:rPr lang="en-US" altLang="de-DE" sz="2000" dirty="0"/>
              <a:t>U. </a:t>
            </a:r>
            <a:r>
              <a:rPr lang="en-US" altLang="de-DE" sz="2000" dirty="0" err="1"/>
              <a:t>Tietze</a:t>
            </a:r>
            <a:r>
              <a:rPr lang="en-US" altLang="de-DE" sz="2000" dirty="0"/>
              <a:t>, C. Schenk, </a:t>
            </a:r>
            <a:r>
              <a:rPr lang="en-US" altLang="de-DE" sz="2000" dirty="0" err="1"/>
              <a:t>Halbleiter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Schaltungtechnik</a:t>
            </a:r>
            <a:r>
              <a:rPr lang="en-US" altLang="de-DE" sz="2000" dirty="0"/>
              <a:t>, Springer, 1990</a:t>
            </a: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1944FA-E316-4F27-87D6-7539D5C8EF58}" type="slidenum">
              <a:rPr lang="en-US" altLang="de-DE" smtClean="0"/>
              <a:pPr/>
              <a:t>12</a:t>
            </a:fld>
            <a:endParaRPr lang="en-US" altLang="de-D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Introduction in Analog Technology:</a:t>
            </a:r>
            <a:br>
              <a:rPr lang="en-US" altLang="de-DE" dirty="0" smtClean="0"/>
            </a:br>
            <a:endParaRPr lang="en-US" altLang="de-DE" dirty="0" smtClean="0"/>
          </a:p>
        </p:txBody>
      </p: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6858000" y="4953000"/>
            <a:ext cx="1181100" cy="541338"/>
            <a:chOff x="519" y="4387"/>
            <a:chExt cx="744" cy="341"/>
          </a:xfrm>
        </p:grpSpPr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>
              <a:off x="519" y="4470"/>
              <a:ext cx="96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>
              <a:off x="643" y="4470"/>
              <a:ext cx="96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>
              <a:off x="770" y="4470"/>
              <a:ext cx="96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36"/>
            <p:cNvSpPr>
              <a:spLocks noChangeShapeType="1"/>
            </p:cNvSpPr>
            <p:nvPr/>
          </p:nvSpPr>
          <p:spPr bwMode="auto">
            <a:xfrm flipV="1">
              <a:off x="528" y="4656"/>
              <a:ext cx="0" cy="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37"/>
            <p:cNvSpPr>
              <a:spLocks noChangeShapeType="1"/>
            </p:cNvSpPr>
            <p:nvPr/>
          </p:nvSpPr>
          <p:spPr bwMode="auto">
            <a:xfrm>
              <a:off x="576" y="4671"/>
              <a:ext cx="48" cy="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38"/>
            <p:cNvSpPr>
              <a:spLocks noChangeShapeType="1"/>
            </p:cNvSpPr>
            <p:nvPr/>
          </p:nvSpPr>
          <p:spPr bwMode="auto">
            <a:xfrm>
              <a:off x="615" y="4671"/>
              <a:ext cx="19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39"/>
            <p:cNvSpPr>
              <a:spLocks noChangeShapeType="1"/>
            </p:cNvSpPr>
            <p:nvPr/>
          </p:nvSpPr>
          <p:spPr bwMode="auto">
            <a:xfrm>
              <a:off x="663" y="4671"/>
              <a:ext cx="9" cy="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40"/>
            <p:cNvSpPr>
              <a:spLocks noChangeShapeType="1"/>
            </p:cNvSpPr>
            <p:nvPr/>
          </p:nvSpPr>
          <p:spPr bwMode="auto">
            <a:xfrm>
              <a:off x="711" y="4671"/>
              <a:ext cx="20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41"/>
            <p:cNvSpPr>
              <a:spLocks noChangeShapeType="1"/>
            </p:cNvSpPr>
            <p:nvPr/>
          </p:nvSpPr>
          <p:spPr bwMode="auto">
            <a:xfrm>
              <a:off x="759" y="4671"/>
              <a:ext cx="20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42"/>
            <p:cNvSpPr>
              <a:spLocks noChangeShapeType="1"/>
            </p:cNvSpPr>
            <p:nvPr/>
          </p:nvSpPr>
          <p:spPr bwMode="auto">
            <a:xfrm flipV="1">
              <a:off x="816" y="4656"/>
              <a:ext cx="0" cy="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43"/>
            <p:cNvSpPr>
              <a:spLocks noChangeShapeType="1"/>
            </p:cNvSpPr>
            <p:nvPr/>
          </p:nvSpPr>
          <p:spPr bwMode="auto">
            <a:xfrm flipV="1">
              <a:off x="864" y="4656"/>
              <a:ext cx="0" cy="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Rectangle 56"/>
            <p:cNvSpPr>
              <a:spLocks noChangeArrowheads="1"/>
            </p:cNvSpPr>
            <p:nvPr/>
          </p:nvSpPr>
          <p:spPr bwMode="auto">
            <a:xfrm>
              <a:off x="967" y="4603"/>
              <a:ext cx="28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300" smtClean="0">
                  <a:solidFill>
                    <a:srgbClr val="131516"/>
                  </a:solidFill>
                </a:rPr>
                <a:t>Digital</a:t>
              </a:r>
              <a:endParaRPr lang="en-US" altLang="de-DE"/>
            </a:p>
          </p:txBody>
        </p:sp>
        <p:sp>
          <p:nvSpPr>
            <p:cNvPr id="13374" name="Rectangle 57"/>
            <p:cNvSpPr>
              <a:spLocks noChangeArrowheads="1"/>
            </p:cNvSpPr>
            <p:nvPr/>
          </p:nvSpPr>
          <p:spPr bwMode="auto">
            <a:xfrm>
              <a:off x="957" y="4387"/>
              <a:ext cx="30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300" smtClean="0">
                  <a:solidFill>
                    <a:srgbClr val="131516"/>
                  </a:solidFill>
                </a:rPr>
                <a:t>Analog</a:t>
              </a:r>
              <a:endParaRPr lang="en-US" altLang="de-DE"/>
            </a:p>
          </p:txBody>
        </p:sp>
      </p:grpSp>
      <p:grpSp>
        <p:nvGrpSpPr>
          <p:cNvPr id="8254" name="Group 62"/>
          <p:cNvGrpSpPr>
            <a:grpSpLocks/>
          </p:cNvGrpSpPr>
          <p:nvPr/>
        </p:nvGrpSpPr>
        <p:grpSpPr bwMode="auto">
          <a:xfrm>
            <a:off x="346075" y="685800"/>
            <a:ext cx="5826125" cy="6102350"/>
            <a:chOff x="218" y="432"/>
            <a:chExt cx="3670" cy="3844"/>
          </a:xfrm>
        </p:grpSpPr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18" y="916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smtClean="0">
                  <a:solidFill>
                    <a:srgbClr val="131516"/>
                  </a:solidFill>
                </a:rPr>
                <a:t>10</a:t>
              </a:r>
              <a:endParaRPr lang="en-US" altLang="de-DE"/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286" y="861"/>
              <a:ext cx="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000" b="1" smtClean="0">
                  <a:solidFill>
                    <a:srgbClr val="131516"/>
                  </a:solidFill>
                </a:rPr>
                <a:t>-9</a:t>
              </a:r>
              <a:endParaRPr lang="en-US" altLang="de-DE"/>
            </a:p>
          </p:txBody>
        </p:sp>
        <p:sp>
          <p:nvSpPr>
            <p:cNvPr id="13323" name="Line 10"/>
            <p:cNvSpPr>
              <a:spLocks noChangeShapeType="1"/>
            </p:cNvSpPr>
            <p:nvPr/>
          </p:nvSpPr>
          <p:spPr bwMode="auto">
            <a:xfrm>
              <a:off x="417" y="966"/>
              <a:ext cx="102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>
              <a:off x="919" y="4038"/>
              <a:ext cx="1" cy="10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871" y="4153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smtClean="0">
                  <a:solidFill>
                    <a:srgbClr val="131516"/>
                  </a:solidFill>
                </a:rPr>
                <a:t>30</a:t>
              </a:r>
              <a:endParaRPr lang="en-US" altLang="de-DE"/>
            </a:p>
          </p:txBody>
        </p:sp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>
              <a:off x="588" y="592"/>
              <a:ext cx="219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Rectangle 14"/>
            <p:cNvSpPr>
              <a:spLocks noChangeArrowheads="1"/>
            </p:cNvSpPr>
            <p:nvPr/>
          </p:nvSpPr>
          <p:spPr bwMode="auto">
            <a:xfrm>
              <a:off x="675" y="440"/>
              <a:ext cx="7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500" b="1" smtClean="0">
                  <a:solidFill>
                    <a:srgbClr val="131516"/>
                  </a:solidFill>
                </a:rPr>
                <a:t>P</a:t>
              </a:r>
              <a:endParaRPr lang="en-US" altLang="de-DE"/>
            </a:p>
          </p:txBody>
        </p:sp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675" y="607"/>
              <a:ext cx="4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500" b="1" smtClean="0">
                  <a:solidFill>
                    <a:srgbClr val="131516"/>
                  </a:solidFill>
                </a:rPr>
                <a:t>f</a:t>
              </a:r>
              <a:endParaRPr lang="en-US" altLang="de-DE"/>
            </a:p>
          </p:txBody>
        </p:sp>
        <p:sp>
          <p:nvSpPr>
            <p:cNvPr id="13329" name="Freeform 16"/>
            <p:cNvSpPr>
              <a:spLocks/>
            </p:cNvSpPr>
            <p:nvPr/>
          </p:nvSpPr>
          <p:spPr bwMode="auto">
            <a:xfrm>
              <a:off x="512" y="432"/>
              <a:ext cx="12" cy="3611"/>
            </a:xfrm>
            <a:custGeom>
              <a:avLst/>
              <a:gdLst>
                <a:gd name="T0" fmla="*/ 2 w 49"/>
                <a:gd name="T1" fmla="*/ 899 h 14445"/>
                <a:gd name="T2" fmla="*/ 3 w 49"/>
                <a:gd name="T3" fmla="*/ 901 h 14445"/>
                <a:gd name="T4" fmla="*/ 3 w 49"/>
                <a:gd name="T5" fmla="*/ 0 h 14445"/>
                <a:gd name="T6" fmla="*/ 0 w 49"/>
                <a:gd name="T7" fmla="*/ 0 h 14445"/>
                <a:gd name="T8" fmla="*/ 0 w 49"/>
                <a:gd name="T9" fmla="*/ 901 h 14445"/>
                <a:gd name="T10" fmla="*/ 2 w 49"/>
                <a:gd name="T11" fmla="*/ 903 h 14445"/>
                <a:gd name="T12" fmla="*/ 0 w 49"/>
                <a:gd name="T13" fmla="*/ 901 h 14445"/>
                <a:gd name="T14" fmla="*/ 0 w 49"/>
                <a:gd name="T15" fmla="*/ 903 h 14445"/>
                <a:gd name="T16" fmla="*/ 2 w 49"/>
                <a:gd name="T17" fmla="*/ 903 h 14445"/>
                <a:gd name="T18" fmla="*/ 2 w 49"/>
                <a:gd name="T19" fmla="*/ 899 h 144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14445">
                  <a:moveTo>
                    <a:pt x="28" y="14394"/>
                  </a:moveTo>
                  <a:lnTo>
                    <a:pt x="49" y="14423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14423"/>
                  </a:lnTo>
                  <a:lnTo>
                    <a:pt x="28" y="14445"/>
                  </a:lnTo>
                  <a:lnTo>
                    <a:pt x="0" y="14423"/>
                  </a:lnTo>
                  <a:lnTo>
                    <a:pt x="0" y="14445"/>
                  </a:lnTo>
                  <a:lnTo>
                    <a:pt x="28" y="14445"/>
                  </a:lnTo>
                  <a:lnTo>
                    <a:pt x="28" y="1439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7"/>
            <p:cNvSpPr>
              <a:spLocks/>
            </p:cNvSpPr>
            <p:nvPr/>
          </p:nvSpPr>
          <p:spPr bwMode="auto">
            <a:xfrm>
              <a:off x="519" y="4031"/>
              <a:ext cx="3337" cy="12"/>
            </a:xfrm>
            <a:custGeom>
              <a:avLst/>
              <a:gdLst>
                <a:gd name="T0" fmla="*/ 834 w 13348"/>
                <a:gd name="T1" fmla="*/ 2 h 51"/>
                <a:gd name="T2" fmla="*/ 834 w 13348"/>
                <a:gd name="T3" fmla="*/ 0 h 51"/>
                <a:gd name="T4" fmla="*/ 0 w 13348"/>
                <a:gd name="T5" fmla="*/ 0 h 51"/>
                <a:gd name="T6" fmla="*/ 0 w 13348"/>
                <a:gd name="T7" fmla="*/ 3 h 51"/>
                <a:gd name="T8" fmla="*/ 834 w 13348"/>
                <a:gd name="T9" fmla="*/ 3 h 51"/>
                <a:gd name="T10" fmla="*/ 834 w 13348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48" h="51">
                  <a:moveTo>
                    <a:pt x="13348" y="29"/>
                  </a:moveTo>
                  <a:lnTo>
                    <a:pt x="13348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13348" y="51"/>
                  </a:lnTo>
                  <a:lnTo>
                    <a:pt x="13348" y="2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8"/>
            <p:cNvSpPr>
              <a:spLocks/>
            </p:cNvSpPr>
            <p:nvPr/>
          </p:nvSpPr>
          <p:spPr bwMode="auto">
            <a:xfrm>
              <a:off x="505" y="432"/>
              <a:ext cx="26" cy="64"/>
            </a:xfrm>
            <a:custGeom>
              <a:avLst/>
              <a:gdLst>
                <a:gd name="T0" fmla="*/ 0 w 107"/>
                <a:gd name="T1" fmla="*/ 16 h 256"/>
                <a:gd name="T2" fmla="*/ 3 w 107"/>
                <a:gd name="T3" fmla="*/ 0 h 256"/>
                <a:gd name="T4" fmla="*/ 6 w 107"/>
                <a:gd name="T5" fmla="*/ 16 h 256"/>
                <a:gd name="T6" fmla="*/ 3 w 107"/>
                <a:gd name="T7" fmla="*/ 13 h 256"/>
                <a:gd name="T8" fmla="*/ 0 w 107"/>
                <a:gd name="T9" fmla="*/ 1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256">
                  <a:moveTo>
                    <a:pt x="0" y="256"/>
                  </a:moveTo>
                  <a:lnTo>
                    <a:pt x="57" y="0"/>
                  </a:lnTo>
                  <a:lnTo>
                    <a:pt x="107" y="256"/>
                  </a:lnTo>
                  <a:lnTo>
                    <a:pt x="57" y="213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9"/>
            <p:cNvSpPr>
              <a:spLocks/>
            </p:cNvSpPr>
            <p:nvPr/>
          </p:nvSpPr>
          <p:spPr bwMode="auto">
            <a:xfrm>
              <a:off x="505" y="432"/>
              <a:ext cx="26" cy="64"/>
            </a:xfrm>
            <a:custGeom>
              <a:avLst/>
              <a:gdLst>
                <a:gd name="T0" fmla="*/ 0 w 107"/>
                <a:gd name="T1" fmla="*/ 16 h 256"/>
                <a:gd name="T2" fmla="*/ 3 w 107"/>
                <a:gd name="T3" fmla="*/ 0 h 256"/>
                <a:gd name="T4" fmla="*/ 6 w 107"/>
                <a:gd name="T5" fmla="*/ 16 h 256"/>
                <a:gd name="T6" fmla="*/ 3 w 107"/>
                <a:gd name="T7" fmla="*/ 13 h 256"/>
                <a:gd name="T8" fmla="*/ 0 w 107"/>
                <a:gd name="T9" fmla="*/ 1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256">
                  <a:moveTo>
                    <a:pt x="0" y="256"/>
                  </a:moveTo>
                  <a:lnTo>
                    <a:pt x="57" y="0"/>
                  </a:lnTo>
                  <a:lnTo>
                    <a:pt x="107" y="256"/>
                  </a:lnTo>
                  <a:lnTo>
                    <a:pt x="57" y="213"/>
                  </a:lnTo>
                  <a:lnTo>
                    <a:pt x="0" y="256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0"/>
            <p:cNvSpPr>
              <a:spLocks/>
            </p:cNvSpPr>
            <p:nvPr/>
          </p:nvSpPr>
          <p:spPr bwMode="auto">
            <a:xfrm>
              <a:off x="505" y="432"/>
              <a:ext cx="26" cy="64"/>
            </a:xfrm>
            <a:custGeom>
              <a:avLst/>
              <a:gdLst>
                <a:gd name="T0" fmla="*/ 0 w 107"/>
                <a:gd name="T1" fmla="*/ 16 h 256"/>
                <a:gd name="T2" fmla="*/ 3 w 107"/>
                <a:gd name="T3" fmla="*/ 0 h 256"/>
                <a:gd name="T4" fmla="*/ 6 w 107"/>
                <a:gd name="T5" fmla="*/ 16 h 256"/>
                <a:gd name="T6" fmla="*/ 3 w 107"/>
                <a:gd name="T7" fmla="*/ 13 h 256"/>
                <a:gd name="T8" fmla="*/ 0 w 107"/>
                <a:gd name="T9" fmla="*/ 1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256">
                  <a:moveTo>
                    <a:pt x="0" y="256"/>
                  </a:moveTo>
                  <a:lnTo>
                    <a:pt x="57" y="0"/>
                  </a:lnTo>
                  <a:lnTo>
                    <a:pt x="107" y="256"/>
                  </a:lnTo>
                  <a:lnTo>
                    <a:pt x="57" y="213"/>
                  </a:lnTo>
                  <a:lnTo>
                    <a:pt x="0" y="256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1"/>
            <p:cNvSpPr>
              <a:spLocks/>
            </p:cNvSpPr>
            <p:nvPr/>
          </p:nvSpPr>
          <p:spPr bwMode="auto">
            <a:xfrm>
              <a:off x="3792" y="4024"/>
              <a:ext cx="64" cy="26"/>
            </a:xfrm>
            <a:custGeom>
              <a:avLst/>
              <a:gdLst>
                <a:gd name="T0" fmla="*/ 0 w 256"/>
                <a:gd name="T1" fmla="*/ 0 h 107"/>
                <a:gd name="T2" fmla="*/ 16 w 256"/>
                <a:gd name="T3" fmla="*/ 3 h 107"/>
                <a:gd name="T4" fmla="*/ 0 w 256"/>
                <a:gd name="T5" fmla="*/ 6 h 107"/>
                <a:gd name="T6" fmla="*/ 3 w 256"/>
                <a:gd name="T7" fmla="*/ 3 h 107"/>
                <a:gd name="T8" fmla="*/ 0 w 256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107">
                  <a:moveTo>
                    <a:pt x="0" y="0"/>
                  </a:moveTo>
                  <a:lnTo>
                    <a:pt x="256" y="57"/>
                  </a:lnTo>
                  <a:lnTo>
                    <a:pt x="0" y="107"/>
                  </a:lnTo>
                  <a:lnTo>
                    <a:pt x="43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2"/>
            <p:cNvSpPr>
              <a:spLocks/>
            </p:cNvSpPr>
            <p:nvPr/>
          </p:nvSpPr>
          <p:spPr bwMode="auto">
            <a:xfrm>
              <a:off x="3792" y="4017"/>
              <a:ext cx="96" cy="26"/>
            </a:xfrm>
            <a:custGeom>
              <a:avLst/>
              <a:gdLst>
                <a:gd name="T0" fmla="*/ 16 w 385"/>
                <a:gd name="T1" fmla="*/ 6 h 107"/>
                <a:gd name="T2" fmla="*/ 16 w 385"/>
                <a:gd name="T3" fmla="*/ 3 h 107"/>
                <a:gd name="T4" fmla="*/ 0 w 385"/>
                <a:gd name="T5" fmla="*/ 0 h 107"/>
                <a:gd name="T6" fmla="*/ 0 w 385"/>
                <a:gd name="T7" fmla="*/ 3 h 107"/>
                <a:gd name="T8" fmla="*/ 16 w 385"/>
                <a:gd name="T9" fmla="*/ 6 h 107"/>
                <a:gd name="T10" fmla="*/ 16 w 385"/>
                <a:gd name="T11" fmla="*/ 3 h 107"/>
                <a:gd name="T12" fmla="*/ 16 w 385"/>
                <a:gd name="T13" fmla="*/ 6 h 107"/>
                <a:gd name="T14" fmla="*/ 24 w 385"/>
                <a:gd name="T15" fmla="*/ 5 h 107"/>
                <a:gd name="T16" fmla="*/ 16 w 385"/>
                <a:gd name="T17" fmla="*/ 3 h 107"/>
                <a:gd name="T18" fmla="*/ 16 w 385"/>
                <a:gd name="T19" fmla="*/ 6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5" h="107">
                  <a:moveTo>
                    <a:pt x="264" y="107"/>
                  </a:moveTo>
                  <a:lnTo>
                    <a:pt x="264" y="56"/>
                  </a:lnTo>
                  <a:lnTo>
                    <a:pt x="8" y="0"/>
                  </a:lnTo>
                  <a:lnTo>
                    <a:pt x="0" y="56"/>
                  </a:lnTo>
                  <a:lnTo>
                    <a:pt x="256" y="107"/>
                  </a:lnTo>
                  <a:lnTo>
                    <a:pt x="256" y="56"/>
                  </a:lnTo>
                  <a:lnTo>
                    <a:pt x="264" y="107"/>
                  </a:lnTo>
                  <a:lnTo>
                    <a:pt x="385" y="85"/>
                  </a:lnTo>
                  <a:lnTo>
                    <a:pt x="264" y="56"/>
                  </a:lnTo>
                  <a:lnTo>
                    <a:pt x="264" y="107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3"/>
            <p:cNvSpPr>
              <a:spLocks/>
            </p:cNvSpPr>
            <p:nvPr/>
          </p:nvSpPr>
          <p:spPr bwMode="auto">
            <a:xfrm>
              <a:off x="3776" y="4031"/>
              <a:ext cx="82" cy="30"/>
            </a:xfrm>
            <a:custGeom>
              <a:avLst/>
              <a:gdLst>
                <a:gd name="T0" fmla="*/ 3 w 328"/>
                <a:gd name="T1" fmla="*/ 4 h 122"/>
                <a:gd name="T2" fmla="*/ 5 w 328"/>
                <a:gd name="T3" fmla="*/ 7 h 122"/>
                <a:gd name="T4" fmla="*/ 21 w 328"/>
                <a:gd name="T5" fmla="*/ 3 h 122"/>
                <a:gd name="T6" fmla="*/ 20 w 328"/>
                <a:gd name="T7" fmla="*/ 0 h 122"/>
                <a:gd name="T8" fmla="*/ 4 w 328"/>
                <a:gd name="T9" fmla="*/ 3 h 122"/>
                <a:gd name="T10" fmla="*/ 6 w 328"/>
                <a:gd name="T11" fmla="*/ 6 h 122"/>
                <a:gd name="T12" fmla="*/ 3 w 328"/>
                <a:gd name="T13" fmla="*/ 4 h 122"/>
                <a:gd name="T14" fmla="*/ 0 w 328"/>
                <a:gd name="T15" fmla="*/ 7 h 122"/>
                <a:gd name="T16" fmla="*/ 5 w 328"/>
                <a:gd name="T17" fmla="*/ 7 h 122"/>
                <a:gd name="T18" fmla="*/ 3 w 328"/>
                <a:gd name="T19" fmla="*/ 4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" h="122">
                  <a:moveTo>
                    <a:pt x="43" y="65"/>
                  </a:moveTo>
                  <a:lnTo>
                    <a:pt x="72" y="108"/>
                  </a:lnTo>
                  <a:lnTo>
                    <a:pt x="328" y="51"/>
                  </a:lnTo>
                  <a:lnTo>
                    <a:pt x="320" y="0"/>
                  </a:lnTo>
                  <a:lnTo>
                    <a:pt x="64" y="51"/>
                  </a:lnTo>
                  <a:lnTo>
                    <a:pt x="86" y="93"/>
                  </a:lnTo>
                  <a:lnTo>
                    <a:pt x="43" y="65"/>
                  </a:lnTo>
                  <a:lnTo>
                    <a:pt x="0" y="122"/>
                  </a:lnTo>
                  <a:lnTo>
                    <a:pt x="72" y="108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4"/>
            <p:cNvSpPr>
              <a:spLocks/>
            </p:cNvSpPr>
            <p:nvPr/>
          </p:nvSpPr>
          <p:spPr bwMode="auto">
            <a:xfrm>
              <a:off x="3786" y="4033"/>
              <a:ext cx="25" cy="21"/>
            </a:xfrm>
            <a:custGeom>
              <a:avLst/>
              <a:gdLst>
                <a:gd name="T0" fmla="*/ 3 w 100"/>
                <a:gd name="T1" fmla="*/ 2 h 85"/>
                <a:gd name="T2" fmla="*/ 3 w 100"/>
                <a:gd name="T3" fmla="*/ 0 h 85"/>
                <a:gd name="T4" fmla="*/ 0 w 100"/>
                <a:gd name="T5" fmla="*/ 3 h 85"/>
                <a:gd name="T6" fmla="*/ 3 w 100"/>
                <a:gd name="T7" fmla="*/ 5 h 85"/>
                <a:gd name="T8" fmla="*/ 6 w 100"/>
                <a:gd name="T9" fmla="*/ 2 h 85"/>
                <a:gd name="T10" fmla="*/ 6 w 100"/>
                <a:gd name="T11" fmla="*/ 0 h 85"/>
                <a:gd name="T12" fmla="*/ 6 w 100"/>
                <a:gd name="T13" fmla="*/ 2 h 85"/>
                <a:gd name="T14" fmla="*/ 6 w 100"/>
                <a:gd name="T15" fmla="*/ 1 h 85"/>
                <a:gd name="T16" fmla="*/ 6 w 100"/>
                <a:gd name="T17" fmla="*/ 0 h 85"/>
                <a:gd name="T18" fmla="*/ 3 w 100"/>
                <a:gd name="T19" fmla="*/ 2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" h="85">
                  <a:moveTo>
                    <a:pt x="43" y="35"/>
                  </a:moveTo>
                  <a:lnTo>
                    <a:pt x="43" y="0"/>
                  </a:lnTo>
                  <a:lnTo>
                    <a:pt x="0" y="57"/>
                  </a:lnTo>
                  <a:lnTo>
                    <a:pt x="43" y="85"/>
                  </a:lnTo>
                  <a:lnTo>
                    <a:pt x="86" y="35"/>
                  </a:lnTo>
                  <a:lnTo>
                    <a:pt x="86" y="0"/>
                  </a:lnTo>
                  <a:lnTo>
                    <a:pt x="86" y="35"/>
                  </a:lnTo>
                  <a:lnTo>
                    <a:pt x="100" y="21"/>
                  </a:lnTo>
                  <a:lnTo>
                    <a:pt x="86" y="0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5"/>
            <p:cNvSpPr>
              <a:spLocks/>
            </p:cNvSpPr>
            <p:nvPr/>
          </p:nvSpPr>
          <p:spPr bwMode="auto">
            <a:xfrm>
              <a:off x="3776" y="4013"/>
              <a:ext cx="32" cy="29"/>
            </a:xfrm>
            <a:custGeom>
              <a:avLst/>
              <a:gdLst>
                <a:gd name="T0" fmla="*/ 4 w 129"/>
                <a:gd name="T1" fmla="*/ 1 h 113"/>
                <a:gd name="T2" fmla="*/ 3 w 129"/>
                <a:gd name="T3" fmla="*/ 4 h 113"/>
                <a:gd name="T4" fmla="*/ 5 w 129"/>
                <a:gd name="T5" fmla="*/ 7 h 113"/>
                <a:gd name="T6" fmla="*/ 8 w 129"/>
                <a:gd name="T7" fmla="*/ 5 h 113"/>
                <a:gd name="T8" fmla="*/ 5 w 129"/>
                <a:gd name="T9" fmla="*/ 2 h 113"/>
                <a:gd name="T10" fmla="*/ 4 w 129"/>
                <a:gd name="T11" fmla="*/ 5 h 113"/>
                <a:gd name="T12" fmla="*/ 4 w 129"/>
                <a:gd name="T13" fmla="*/ 1 h 113"/>
                <a:gd name="T14" fmla="*/ 0 w 129"/>
                <a:gd name="T15" fmla="*/ 0 h 113"/>
                <a:gd name="T16" fmla="*/ 3 w 129"/>
                <a:gd name="T17" fmla="*/ 4 h 113"/>
                <a:gd name="T18" fmla="*/ 4 w 129"/>
                <a:gd name="T19" fmla="*/ 1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" h="113">
                  <a:moveTo>
                    <a:pt x="72" y="14"/>
                  </a:moveTo>
                  <a:lnTo>
                    <a:pt x="43" y="57"/>
                  </a:lnTo>
                  <a:lnTo>
                    <a:pt x="86" y="113"/>
                  </a:lnTo>
                  <a:lnTo>
                    <a:pt x="129" y="78"/>
                  </a:lnTo>
                  <a:lnTo>
                    <a:pt x="86" y="28"/>
                  </a:lnTo>
                  <a:lnTo>
                    <a:pt x="64" y="70"/>
                  </a:lnTo>
                  <a:lnTo>
                    <a:pt x="72" y="14"/>
                  </a:lnTo>
                  <a:lnTo>
                    <a:pt x="0" y="0"/>
                  </a:lnTo>
                  <a:lnTo>
                    <a:pt x="43" y="57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>
              <a:off x="3363" y="3821"/>
              <a:ext cx="221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417" y="3369"/>
              <a:ext cx="102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8"/>
            <p:cNvSpPr>
              <a:spLocks noChangeShapeType="1"/>
            </p:cNvSpPr>
            <p:nvPr/>
          </p:nvSpPr>
          <p:spPr bwMode="auto">
            <a:xfrm>
              <a:off x="417" y="2568"/>
              <a:ext cx="102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29"/>
            <p:cNvSpPr>
              <a:spLocks noChangeShapeType="1"/>
            </p:cNvSpPr>
            <p:nvPr/>
          </p:nvSpPr>
          <p:spPr bwMode="auto">
            <a:xfrm>
              <a:off x="417" y="1767"/>
              <a:ext cx="102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30"/>
            <p:cNvSpPr>
              <a:spLocks noChangeShapeType="1"/>
            </p:cNvSpPr>
            <p:nvPr/>
          </p:nvSpPr>
          <p:spPr bwMode="auto">
            <a:xfrm>
              <a:off x="1720" y="4043"/>
              <a:ext cx="1" cy="10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31"/>
            <p:cNvSpPr>
              <a:spLocks noChangeShapeType="1"/>
            </p:cNvSpPr>
            <p:nvPr/>
          </p:nvSpPr>
          <p:spPr bwMode="auto">
            <a:xfrm>
              <a:off x="2521" y="4038"/>
              <a:ext cx="1" cy="10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2"/>
            <p:cNvSpPr>
              <a:spLocks noChangeShapeType="1"/>
            </p:cNvSpPr>
            <p:nvPr/>
          </p:nvSpPr>
          <p:spPr bwMode="auto">
            <a:xfrm>
              <a:off x="3322" y="4038"/>
              <a:ext cx="1" cy="10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44"/>
            <p:cNvSpPr>
              <a:spLocks noChangeShapeType="1"/>
            </p:cNvSpPr>
            <p:nvPr/>
          </p:nvSpPr>
          <p:spPr bwMode="auto">
            <a:xfrm>
              <a:off x="951" y="592"/>
              <a:ext cx="118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Rectangle 45"/>
            <p:cNvSpPr>
              <a:spLocks noChangeArrowheads="1"/>
            </p:cNvSpPr>
            <p:nvPr/>
          </p:nvSpPr>
          <p:spPr bwMode="auto">
            <a:xfrm>
              <a:off x="3452" y="3666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500" b="1" smtClean="0">
                  <a:solidFill>
                    <a:srgbClr val="131516"/>
                  </a:solidFill>
                </a:rPr>
                <a:t>S</a:t>
              </a:r>
              <a:endParaRPr lang="en-US" altLang="de-DE"/>
            </a:p>
          </p:txBody>
        </p:sp>
        <p:sp>
          <p:nvSpPr>
            <p:cNvPr id="13348" name="Rectangle 46"/>
            <p:cNvSpPr>
              <a:spLocks noChangeArrowheads="1"/>
            </p:cNvSpPr>
            <p:nvPr/>
          </p:nvSpPr>
          <p:spPr bwMode="auto">
            <a:xfrm>
              <a:off x="3434" y="3843"/>
              <a:ext cx="8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500" b="1" smtClean="0">
                  <a:solidFill>
                    <a:srgbClr val="131516"/>
                  </a:solidFill>
                </a:rPr>
                <a:t>N</a:t>
              </a:r>
              <a:endParaRPr lang="en-US" altLang="de-DE"/>
            </a:p>
          </p:txBody>
        </p:sp>
        <p:sp>
          <p:nvSpPr>
            <p:cNvPr id="13349" name="Rectangle 47"/>
            <p:cNvSpPr>
              <a:spLocks noChangeArrowheads="1"/>
            </p:cNvSpPr>
            <p:nvPr/>
          </p:nvSpPr>
          <p:spPr bwMode="auto">
            <a:xfrm>
              <a:off x="218" y="1717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smtClean="0">
                  <a:solidFill>
                    <a:srgbClr val="131516"/>
                  </a:solidFill>
                </a:rPr>
                <a:t>10</a:t>
              </a:r>
              <a:endParaRPr lang="en-US" altLang="de-DE"/>
            </a:p>
          </p:txBody>
        </p:sp>
        <p:sp>
          <p:nvSpPr>
            <p:cNvPr id="13350" name="Rectangle 48"/>
            <p:cNvSpPr>
              <a:spLocks noChangeArrowheads="1"/>
            </p:cNvSpPr>
            <p:nvPr/>
          </p:nvSpPr>
          <p:spPr bwMode="auto">
            <a:xfrm>
              <a:off x="218" y="2518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smtClean="0">
                  <a:solidFill>
                    <a:srgbClr val="131516"/>
                  </a:solidFill>
                </a:rPr>
                <a:t>10</a:t>
              </a:r>
              <a:endParaRPr lang="en-US" altLang="de-DE"/>
            </a:p>
          </p:txBody>
        </p:sp>
        <p:sp>
          <p:nvSpPr>
            <p:cNvPr id="13351" name="Rectangle 49"/>
            <p:cNvSpPr>
              <a:spLocks noChangeArrowheads="1"/>
            </p:cNvSpPr>
            <p:nvPr/>
          </p:nvSpPr>
          <p:spPr bwMode="auto">
            <a:xfrm>
              <a:off x="218" y="3320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smtClean="0">
                  <a:solidFill>
                    <a:srgbClr val="131516"/>
                  </a:solidFill>
                </a:rPr>
                <a:t>10</a:t>
              </a:r>
              <a:endParaRPr lang="en-US" altLang="de-DE"/>
            </a:p>
          </p:txBody>
        </p:sp>
        <p:sp>
          <p:nvSpPr>
            <p:cNvPr id="13352" name="Rectangle 50"/>
            <p:cNvSpPr>
              <a:spLocks noChangeArrowheads="1"/>
            </p:cNvSpPr>
            <p:nvPr/>
          </p:nvSpPr>
          <p:spPr bwMode="auto">
            <a:xfrm>
              <a:off x="286" y="1664"/>
              <a:ext cx="1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000" b="1" smtClean="0">
                  <a:solidFill>
                    <a:srgbClr val="131516"/>
                  </a:solidFill>
                </a:rPr>
                <a:t>-12</a:t>
              </a:r>
              <a:endParaRPr lang="en-US" altLang="de-DE"/>
            </a:p>
          </p:txBody>
        </p:sp>
        <p:sp>
          <p:nvSpPr>
            <p:cNvPr id="13353" name="Rectangle 51"/>
            <p:cNvSpPr>
              <a:spLocks noChangeArrowheads="1"/>
            </p:cNvSpPr>
            <p:nvPr/>
          </p:nvSpPr>
          <p:spPr bwMode="auto">
            <a:xfrm>
              <a:off x="286" y="2465"/>
              <a:ext cx="1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000" b="1" smtClean="0">
                  <a:solidFill>
                    <a:srgbClr val="131516"/>
                  </a:solidFill>
                </a:rPr>
                <a:t>-15</a:t>
              </a:r>
              <a:endParaRPr lang="en-US" altLang="de-DE"/>
            </a:p>
          </p:txBody>
        </p:sp>
        <p:sp>
          <p:nvSpPr>
            <p:cNvPr id="13354" name="Rectangle 52"/>
            <p:cNvSpPr>
              <a:spLocks noChangeArrowheads="1"/>
            </p:cNvSpPr>
            <p:nvPr/>
          </p:nvSpPr>
          <p:spPr bwMode="auto">
            <a:xfrm>
              <a:off x="286" y="3266"/>
              <a:ext cx="10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000" b="1" smtClean="0">
                  <a:solidFill>
                    <a:srgbClr val="131516"/>
                  </a:solidFill>
                </a:rPr>
                <a:t>-18</a:t>
              </a:r>
              <a:endParaRPr lang="en-US" altLang="de-DE"/>
            </a:p>
          </p:txBody>
        </p:sp>
        <p:sp>
          <p:nvSpPr>
            <p:cNvPr id="13355" name="Rectangle 53"/>
            <p:cNvSpPr>
              <a:spLocks noChangeArrowheads="1"/>
            </p:cNvSpPr>
            <p:nvPr/>
          </p:nvSpPr>
          <p:spPr bwMode="auto">
            <a:xfrm>
              <a:off x="1674" y="4160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smtClean="0">
                  <a:solidFill>
                    <a:srgbClr val="131516"/>
                  </a:solidFill>
                </a:rPr>
                <a:t>60</a:t>
              </a:r>
              <a:endParaRPr lang="en-US" altLang="de-DE"/>
            </a:p>
          </p:txBody>
        </p:sp>
        <p:sp>
          <p:nvSpPr>
            <p:cNvPr id="13356" name="Rectangle 54"/>
            <p:cNvSpPr>
              <a:spLocks noChangeArrowheads="1"/>
            </p:cNvSpPr>
            <p:nvPr/>
          </p:nvSpPr>
          <p:spPr bwMode="auto">
            <a:xfrm>
              <a:off x="2475" y="4153"/>
              <a:ext cx="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smtClean="0">
                  <a:solidFill>
                    <a:srgbClr val="131516"/>
                  </a:solidFill>
                </a:rPr>
                <a:t>90</a:t>
              </a:r>
              <a:endParaRPr lang="en-US" altLang="de-DE"/>
            </a:p>
          </p:txBody>
        </p:sp>
        <p:sp>
          <p:nvSpPr>
            <p:cNvPr id="13357" name="Rectangle 55"/>
            <p:cNvSpPr>
              <a:spLocks noChangeArrowheads="1"/>
            </p:cNvSpPr>
            <p:nvPr/>
          </p:nvSpPr>
          <p:spPr bwMode="auto">
            <a:xfrm>
              <a:off x="3276" y="4153"/>
              <a:ext cx="1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smtClean="0">
                  <a:solidFill>
                    <a:srgbClr val="131516"/>
                  </a:solidFill>
                </a:rPr>
                <a:t>120</a:t>
              </a:r>
              <a:endParaRPr lang="en-US" altLang="de-DE"/>
            </a:p>
          </p:txBody>
        </p:sp>
        <p:sp>
          <p:nvSpPr>
            <p:cNvPr id="13358" name="Rectangle 58"/>
            <p:cNvSpPr>
              <a:spLocks noChangeArrowheads="1"/>
            </p:cNvSpPr>
            <p:nvPr/>
          </p:nvSpPr>
          <p:spPr bwMode="auto">
            <a:xfrm>
              <a:off x="964" y="494"/>
              <a:ext cx="8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100" b="1" smtClean="0">
                  <a:solidFill>
                    <a:srgbClr val="131516"/>
                  </a:solidFill>
                </a:rPr>
                <a:t>W</a:t>
              </a:r>
              <a:endParaRPr lang="en-US" altLang="de-DE"/>
            </a:p>
          </p:txBody>
        </p:sp>
        <p:sp>
          <p:nvSpPr>
            <p:cNvPr id="13359" name="Rectangle 59"/>
            <p:cNvSpPr>
              <a:spLocks noChangeArrowheads="1"/>
            </p:cNvSpPr>
            <p:nvPr/>
          </p:nvSpPr>
          <p:spPr bwMode="auto">
            <a:xfrm>
              <a:off x="964" y="604"/>
              <a:ext cx="10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100" b="1" smtClean="0">
                  <a:solidFill>
                    <a:srgbClr val="131516"/>
                  </a:solidFill>
                </a:rPr>
                <a:t>Hz</a:t>
              </a:r>
              <a:endParaRPr lang="en-US" altLang="de-DE"/>
            </a:p>
          </p:txBody>
        </p:sp>
        <p:sp>
          <p:nvSpPr>
            <p:cNvPr id="13360" name="Rectangle 60"/>
            <p:cNvSpPr>
              <a:spLocks noChangeArrowheads="1"/>
            </p:cNvSpPr>
            <p:nvPr/>
          </p:nvSpPr>
          <p:spPr bwMode="auto">
            <a:xfrm>
              <a:off x="910" y="540"/>
              <a:ext cx="19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100" b="1" smtClean="0">
                  <a:solidFill>
                    <a:srgbClr val="131516"/>
                  </a:solidFill>
                </a:rPr>
                <a:t>[      ]</a:t>
              </a:r>
              <a:endParaRPr lang="en-US" altLang="de-DE"/>
            </a:p>
          </p:txBody>
        </p:sp>
        <p:sp>
          <p:nvSpPr>
            <p:cNvPr id="13361" name="Rectangle 61"/>
            <p:cNvSpPr>
              <a:spLocks noChangeArrowheads="1"/>
            </p:cNvSpPr>
            <p:nvPr/>
          </p:nvSpPr>
          <p:spPr bwMode="auto">
            <a:xfrm>
              <a:off x="3664" y="3778"/>
              <a:ext cx="16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100" b="1" smtClean="0">
                  <a:solidFill>
                    <a:srgbClr val="131516"/>
                  </a:solidFill>
                </a:rPr>
                <a:t>[dB]</a:t>
              </a:r>
              <a:endParaRPr lang="en-US" altLang="de-DE"/>
            </a:p>
          </p:txBody>
        </p:sp>
      </p:grpSp>
      <p:pic>
        <p:nvPicPr>
          <p:cNvPr id="8198" name="Picture 6" descr="k1s7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775" y="935038"/>
            <a:ext cx="51276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33" name="Group 49"/>
          <p:cNvGrpSpPr>
            <a:grpSpLocks noChangeAspect="1"/>
          </p:cNvGrpSpPr>
          <p:nvPr/>
        </p:nvGrpSpPr>
        <p:grpSpPr bwMode="auto">
          <a:xfrm>
            <a:off x="1031875" y="1773238"/>
            <a:ext cx="5535613" cy="2767012"/>
            <a:chOff x="650" y="1117"/>
            <a:chExt cx="3487" cy="1743"/>
          </a:xfrm>
        </p:grpSpPr>
        <p:sp>
          <p:nvSpPr>
            <p:cNvPr id="16432" name="AutoShape 48"/>
            <p:cNvSpPr>
              <a:spLocks noChangeAspect="1" noChangeArrowheads="1" noTextEdit="1"/>
            </p:cNvSpPr>
            <p:nvPr/>
          </p:nvSpPr>
          <p:spPr bwMode="auto">
            <a:xfrm>
              <a:off x="650" y="1117"/>
              <a:ext cx="3430" cy="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634" name="Group 250"/>
            <p:cNvGrpSpPr>
              <a:grpSpLocks/>
            </p:cNvGrpSpPr>
            <p:nvPr/>
          </p:nvGrpSpPr>
          <p:grpSpPr bwMode="auto">
            <a:xfrm>
              <a:off x="651" y="1118"/>
              <a:ext cx="3389" cy="1742"/>
              <a:chOff x="651" y="1118"/>
              <a:chExt cx="3389" cy="1742"/>
            </a:xfrm>
          </p:grpSpPr>
          <p:sp>
            <p:nvSpPr>
              <p:cNvPr id="16434" name="Line 50"/>
              <p:cNvSpPr>
                <a:spLocks noChangeShapeType="1"/>
              </p:cNvSpPr>
              <p:nvPr/>
            </p:nvSpPr>
            <p:spPr bwMode="auto">
              <a:xfrm>
                <a:off x="3500" y="1257"/>
                <a:ext cx="1" cy="467"/>
              </a:xfrm>
              <a:prstGeom prst="line">
                <a:avLst/>
              </a:prstGeom>
              <a:noFill/>
              <a:ln w="0">
                <a:solidFill>
                  <a:srgbClr val="2A4D9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5" name="Freeform 51"/>
              <p:cNvSpPr>
                <a:spLocks/>
              </p:cNvSpPr>
              <p:nvPr/>
            </p:nvSpPr>
            <p:spPr bwMode="auto">
              <a:xfrm>
                <a:off x="3474" y="1597"/>
                <a:ext cx="53" cy="127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33" y="639"/>
                  </a:cxn>
                  <a:cxn ang="0">
                    <a:pos x="0" y="0"/>
                  </a:cxn>
                  <a:cxn ang="0">
                    <a:pos x="141" y="106"/>
                  </a:cxn>
                  <a:cxn ang="0">
                    <a:pos x="267" y="0"/>
                  </a:cxn>
                </a:cxnLst>
                <a:rect l="0" t="0" r="r" b="b"/>
                <a:pathLst>
                  <a:path w="267" h="639">
                    <a:moveTo>
                      <a:pt x="267" y="0"/>
                    </a:moveTo>
                    <a:lnTo>
                      <a:pt x="133" y="639"/>
                    </a:lnTo>
                    <a:lnTo>
                      <a:pt x="0" y="0"/>
                    </a:lnTo>
                    <a:lnTo>
                      <a:pt x="141" y="106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6" name="Freeform 52"/>
              <p:cNvSpPr>
                <a:spLocks/>
              </p:cNvSpPr>
              <p:nvPr/>
            </p:nvSpPr>
            <p:spPr bwMode="auto">
              <a:xfrm>
                <a:off x="3474" y="1597"/>
                <a:ext cx="53" cy="127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33" y="639"/>
                  </a:cxn>
                  <a:cxn ang="0">
                    <a:pos x="0" y="0"/>
                  </a:cxn>
                  <a:cxn ang="0">
                    <a:pos x="141" y="106"/>
                  </a:cxn>
                  <a:cxn ang="0">
                    <a:pos x="267" y="0"/>
                  </a:cxn>
                </a:cxnLst>
                <a:rect l="0" t="0" r="r" b="b"/>
                <a:pathLst>
                  <a:path w="267" h="639">
                    <a:moveTo>
                      <a:pt x="267" y="0"/>
                    </a:moveTo>
                    <a:lnTo>
                      <a:pt x="133" y="639"/>
                    </a:lnTo>
                    <a:lnTo>
                      <a:pt x="0" y="0"/>
                    </a:lnTo>
                    <a:lnTo>
                      <a:pt x="141" y="106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3449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7" name="Freeform 53"/>
              <p:cNvSpPr>
                <a:spLocks/>
              </p:cNvSpPr>
              <p:nvPr/>
            </p:nvSpPr>
            <p:spPr bwMode="auto">
              <a:xfrm>
                <a:off x="3474" y="1597"/>
                <a:ext cx="53" cy="127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33" y="639"/>
                  </a:cxn>
                  <a:cxn ang="0">
                    <a:pos x="0" y="0"/>
                  </a:cxn>
                  <a:cxn ang="0">
                    <a:pos x="141" y="106"/>
                  </a:cxn>
                  <a:cxn ang="0">
                    <a:pos x="267" y="0"/>
                  </a:cxn>
                </a:cxnLst>
                <a:rect l="0" t="0" r="r" b="b"/>
                <a:pathLst>
                  <a:path w="267" h="639">
                    <a:moveTo>
                      <a:pt x="267" y="0"/>
                    </a:moveTo>
                    <a:lnTo>
                      <a:pt x="133" y="639"/>
                    </a:lnTo>
                    <a:lnTo>
                      <a:pt x="0" y="0"/>
                    </a:lnTo>
                    <a:lnTo>
                      <a:pt x="141" y="106"/>
                    </a:lnTo>
                    <a:lnTo>
                      <a:pt x="267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8" name="Line 54"/>
              <p:cNvSpPr>
                <a:spLocks noChangeShapeType="1"/>
              </p:cNvSpPr>
              <p:nvPr/>
            </p:nvSpPr>
            <p:spPr bwMode="auto">
              <a:xfrm flipV="1">
                <a:off x="651" y="2196"/>
                <a:ext cx="10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9" name="Line 55"/>
              <p:cNvSpPr>
                <a:spLocks noChangeShapeType="1"/>
              </p:cNvSpPr>
              <p:nvPr/>
            </p:nvSpPr>
            <p:spPr bwMode="auto">
              <a:xfrm flipV="1">
                <a:off x="676" y="2155"/>
                <a:ext cx="10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0" name="Line 56"/>
              <p:cNvSpPr>
                <a:spLocks noChangeShapeType="1"/>
              </p:cNvSpPr>
              <p:nvPr/>
            </p:nvSpPr>
            <p:spPr bwMode="auto">
              <a:xfrm flipV="1">
                <a:off x="702" y="2114"/>
                <a:ext cx="11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57"/>
              <p:cNvSpPr>
                <a:spLocks noChangeShapeType="1"/>
              </p:cNvSpPr>
              <p:nvPr/>
            </p:nvSpPr>
            <p:spPr bwMode="auto">
              <a:xfrm flipV="1">
                <a:off x="729" y="2075"/>
                <a:ext cx="11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Freeform 58"/>
              <p:cNvSpPr>
                <a:spLocks/>
              </p:cNvSpPr>
              <p:nvPr/>
            </p:nvSpPr>
            <p:spPr bwMode="auto">
              <a:xfrm>
                <a:off x="756" y="2034"/>
                <a:ext cx="10" cy="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7" y="45"/>
                  </a:cxn>
                  <a:cxn ang="0">
                    <a:pos x="54" y="0"/>
                  </a:cxn>
                </a:cxnLst>
                <a:rect l="0" t="0" r="r" b="b"/>
                <a:pathLst>
                  <a:path w="54" h="80">
                    <a:moveTo>
                      <a:pt x="0" y="80"/>
                    </a:moveTo>
                    <a:lnTo>
                      <a:pt x="27" y="45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Freeform 59"/>
              <p:cNvSpPr>
                <a:spLocks/>
              </p:cNvSpPr>
              <p:nvPr/>
            </p:nvSpPr>
            <p:spPr bwMode="auto">
              <a:xfrm>
                <a:off x="784" y="1995"/>
                <a:ext cx="11" cy="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7" y="37"/>
                  </a:cxn>
                  <a:cxn ang="0">
                    <a:pos x="54" y="0"/>
                  </a:cxn>
                </a:cxnLst>
                <a:rect l="0" t="0" r="r" b="b"/>
                <a:pathLst>
                  <a:path w="54" h="80">
                    <a:moveTo>
                      <a:pt x="0" y="80"/>
                    </a:moveTo>
                    <a:lnTo>
                      <a:pt x="27" y="37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4" name="Freeform 60"/>
              <p:cNvSpPr>
                <a:spLocks/>
              </p:cNvSpPr>
              <p:nvPr/>
            </p:nvSpPr>
            <p:spPr bwMode="auto">
              <a:xfrm>
                <a:off x="813" y="1958"/>
                <a:ext cx="10" cy="14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8" y="53"/>
                  </a:cxn>
                  <a:cxn ang="0">
                    <a:pos x="53" y="0"/>
                  </a:cxn>
                </a:cxnLst>
                <a:rect l="0" t="0" r="r" b="b"/>
                <a:pathLst>
                  <a:path w="53" h="71">
                    <a:moveTo>
                      <a:pt x="0" y="71"/>
                    </a:moveTo>
                    <a:lnTo>
                      <a:pt x="8" y="53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5" name="Line 61"/>
              <p:cNvSpPr>
                <a:spLocks noChangeShapeType="1"/>
              </p:cNvSpPr>
              <p:nvPr/>
            </p:nvSpPr>
            <p:spPr bwMode="auto">
              <a:xfrm flipV="1">
                <a:off x="843" y="1920"/>
                <a:ext cx="12" cy="1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6" name="Freeform 62"/>
              <p:cNvSpPr>
                <a:spLocks/>
              </p:cNvSpPr>
              <p:nvPr/>
            </p:nvSpPr>
            <p:spPr bwMode="auto">
              <a:xfrm>
                <a:off x="875" y="1886"/>
                <a:ext cx="16" cy="1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0" y="62"/>
                  </a:cxn>
                  <a:cxn ang="0">
                    <a:pos x="81" y="0"/>
                  </a:cxn>
                </a:cxnLst>
                <a:rect l="0" t="0" r="r" b="b"/>
                <a:pathLst>
                  <a:path w="81" h="62">
                    <a:moveTo>
                      <a:pt x="0" y="62"/>
                    </a:moveTo>
                    <a:lnTo>
                      <a:pt x="10" y="62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7" name="Line 63"/>
              <p:cNvSpPr>
                <a:spLocks noChangeShapeType="1"/>
              </p:cNvSpPr>
              <p:nvPr/>
            </p:nvSpPr>
            <p:spPr bwMode="auto">
              <a:xfrm flipV="1">
                <a:off x="912" y="1856"/>
                <a:ext cx="16" cy="1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8" name="Freeform 64"/>
              <p:cNvSpPr>
                <a:spLocks/>
              </p:cNvSpPr>
              <p:nvPr/>
            </p:nvSpPr>
            <p:spPr bwMode="auto">
              <a:xfrm>
                <a:off x="952" y="1828"/>
                <a:ext cx="15" cy="1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6" y="36"/>
                  </a:cxn>
                  <a:cxn ang="0">
                    <a:pos x="79" y="0"/>
                  </a:cxn>
                </a:cxnLst>
                <a:rect l="0" t="0" r="r" b="b"/>
                <a:pathLst>
                  <a:path w="79" h="63">
                    <a:moveTo>
                      <a:pt x="0" y="63"/>
                    </a:moveTo>
                    <a:lnTo>
                      <a:pt x="26" y="36"/>
                    </a:lnTo>
                    <a:lnTo>
                      <a:pt x="7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9" name="Line 65"/>
              <p:cNvSpPr>
                <a:spLocks noChangeShapeType="1"/>
              </p:cNvSpPr>
              <p:nvPr/>
            </p:nvSpPr>
            <p:spPr bwMode="auto">
              <a:xfrm flipV="1">
                <a:off x="991" y="1801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flipV="1">
                <a:off x="1032" y="1776"/>
                <a:ext cx="16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1" name="Line 67"/>
              <p:cNvSpPr>
                <a:spLocks noChangeShapeType="1"/>
              </p:cNvSpPr>
              <p:nvPr/>
            </p:nvSpPr>
            <p:spPr bwMode="auto">
              <a:xfrm flipV="1">
                <a:off x="1073" y="1749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2" name="Freeform 68"/>
              <p:cNvSpPr>
                <a:spLocks/>
              </p:cNvSpPr>
              <p:nvPr/>
            </p:nvSpPr>
            <p:spPr bwMode="auto">
              <a:xfrm>
                <a:off x="1113" y="1724"/>
                <a:ext cx="17" cy="1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6" y="27"/>
                  </a:cxn>
                  <a:cxn ang="0">
                    <a:pos x="81" y="0"/>
                  </a:cxn>
                </a:cxnLst>
                <a:rect l="0" t="0" r="r" b="b"/>
                <a:pathLst>
                  <a:path w="81" h="54">
                    <a:moveTo>
                      <a:pt x="0" y="54"/>
                    </a:moveTo>
                    <a:lnTo>
                      <a:pt x="36" y="27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3" name="Line 69"/>
              <p:cNvSpPr>
                <a:spLocks noChangeShapeType="1"/>
              </p:cNvSpPr>
              <p:nvPr/>
            </p:nvSpPr>
            <p:spPr bwMode="auto">
              <a:xfrm flipV="1">
                <a:off x="1154" y="1701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4" name="Line 70"/>
              <p:cNvSpPr>
                <a:spLocks noChangeShapeType="1"/>
              </p:cNvSpPr>
              <p:nvPr/>
            </p:nvSpPr>
            <p:spPr bwMode="auto">
              <a:xfrm flipV="1">
                <a:off x="1197" y="1678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5" name="Line 71"/>
              <p:cNvSpPr>
                <a:spLocks noChangeShapeType="1"/>
              </p:cNvSpPr>
              <p:nvPr/>
            </p:nvSpPr>
            <p:spPr bwMode="auto">
              <a:xfrm flipV="1">
                <a:off x="1240" y="1655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6" name="Line 72"/>
              <p:cNvSpPr>
                <a:spLocks noChangeShapeType="1"/>
              </p:cNvSpPr>
              <p:nvPr/>
            </p:nvSpPr>
            <p:spPr bwMode="auto">
              <a:xfrm flipV="1">
                <a:off x="1283" y="1634"/>
                <a:ext cx="17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7" name="Line 73"/>
              <p:cNvSpPr>
                <a:spLocks noChangeShapeType="1"/>
              </p:cNvSpPr>
              <p:nvPr/>
            </p:nvSpPr>
            <p:spPr bwMode="auto">
              <a:xfrm flipV="1">
                <a:off x="1327" y="1616"/>
                <a:ext cx="18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8" name="Line 74"/>
              <p:cNvSpPr>
                <a:spLocks noChangeShapeType="1"/>
              </p:cNvSpPr>
              <p:nvPr/>
            </p:nvSpPr>
            <p:spPr bwMode="auto">
              <a:xfrm flipV="1">
                <a:off x="1372" y="1597"/>
                <a:ext cx="17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9" name="Freeform 75"/>
              <p:cNvSpPr>
                <a:spLocks/>
              </p:cNvSpPr>
              <p:nvPr/>
            </p:nvSpPr>
            <p:spPr bwMode="auto">
              <a:xfrm>
                <a:off x="1416" y="1579"/>
                <a:ext cx="18" cy="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7" y="35"/>
                  </a:cxn>
                  <a:cxn ang="0">
                    <a:pos x="89" y="0"/>
                  </a:cxn>
                </a:cxnLst>
                <a:rect l="0" t="0" r="r" b="b"/>
                <a:pathLst>
                  <a:path w="89" h="35">
                    <a:moveTo>
                      <a:pt x="0" y="35"/>
                    </a:moveTo>
                    <a:lnTo>
                      <a:pt x="17" y="35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0" name="Line 76"/>
              <p:cNvSpPr>
                <a:spLocks noChangeShapeType="1"/>
              </p:cNvSpPr>
              <p:nvPr/>
            </p:nvSpPr>
            <p:spPr bwMode="auto">
              <a:xfrm flipV="1">
                <a:off x="1461" y="1563"/>
                <a:ext cx="19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1" name="Line 77"/>
              <p:cNvSpPr>
                <a:spLocks noChangeShapeType="1"/>
              </p:cNvSpPr>
              <p:nvPr/>
            </p:nvSpPr>
            <p:spPr bwMode="auto">
              <a:xfrm flipV="1">
                <a:off x="1507" y="1545"/>
                <a:ext cx="18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2" name="Line 78"/>
              <p:cNvSpPr>
                <a:spLocks noChangeShapeType="1"/>
              </p:cNvSpPr>
              <p:nvPr/>
            </p:nvSpPr>
            <p:spPr bwMode="auto">
              <a:xfrm flipV="1">
                <a:off x="1551" y="1529"/>
                <a:ext cx="18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3" name="Freeform 79"/>
              <p:cNvSpPr>
                <a:spLocks/>
              </p:cNvSpPr>
              <p:nvPr/>
            </p:nvSpPr>
            <p:spPr bwMode="auto">
              <a:xfrm>
                <a:off x="1598" y="1513"/>
                <a:ext cx="17" cy="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45" y="18"/>
                  </a:cxn>
                  <a:cxn ang="0">
                    <a:pos x="89" y="0"/>
                  </a:cxn>
                </a:cxnLst>
                <a:rect l="0" t="0" r="r" b="b"/>
                <a:pathLst>
                  <a:path w="89" h="36">
                    <a:moveTo>
                      <a:pt x="0" y="36"/>
                    </a:moveTo>
                    <a:lnTo>
                      <a:pt x="45" y="18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4" name="Freeform 80"/>
              <p:cNvSpPr>
                <a:spLocks/>
              </p:cNvSpPr>
              <p:nvPr/>
            </p:nvSpPr>
            <p:spPr bwMode="auto">
              <a:xfrm>
                <a:off x="1644" y="1499"/>
                <a:ext cx="18" cy="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1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lnTo>
                      <a:pt x="81" y="0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5" name="Freeform 81"/>
              <p:cNvSpPr>
                <a:spLocks/>
              </p:cNvSpPr>
              <p:nvPr/>
            </p:nvSpPr>
            <p:spPr bwMode="auto">
              <a:xfrm>
                <a:off x="1688" y="1484"/>
                <a:ext cx="20" cy="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1" y="0"/>
                  </a:cxn>
                  <a:cxn ang="0">
                    <a:pos x="98" y="0"/>
                  </a:cxn>
                </a:cxnLst>
                <a:rect l="0" t="0" r="r" b="b"/>
                <a:pathLst>
                  <a:path w="98" h="27">
                    <a:moveTo>
                      <a:pt x="0" y="27"/>
                    </a:moveTo>
                    <a:lnTo>
                      <a:pt x="81" y="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6" name="Line 82"/>
              <p:cNvSpPr>
                <a:spLocks noChangeShapeType="1"/>
              </p:cNvSpPr>
              <p:nvPr/>
            </p:nvSpPr>
            <p:spPr bwMode="auto">
              <a:xfrm flipV="1">
                <a:off x="1735" y="1470"/>
                <a:ext cx="19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7" name="Line 83"/>
              <p:cNvSpPr>
                <a:spLocks noChangeShapeType="1"/>
              </p:cNvSpPr>
              <p:nvPr/>
            </p:nvSpPr>
            <p:spPr bwMode="auto">
              <a:xfrm flipV="1">
                <a:off x="1783" y="1459"/>
                <a:ext cx="18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8" name="Freeform 84"/>
              <p:cNvSpPr>
                <a:spLocks/>
              </p:cNvSpPr>
              <p:nvPr/>
            </p:nvSpPr>
            <p:spPr bwMode="auto">
              <a:xfrm>
                <a:off x="1829" y="1449"/>
                <a:ext cx="20" cy="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" y="10"/>
                  </a:cxn>
                  <a:cxn ang="0">
                    <a:pos x="98" y="0"/>
                  </a:cxn>
                </a:cxnLst>
                <a:rect l="0" t="0" r="r" b="b"/>
                <a:pathLst>
                  <a:path w="98" h="19">
                    <a:moveTo>
                      <a:pt x="0" y="19"/>
                    </a:moveTo>
                    <a:lnTo>
                      <a:pt x="44" y="1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9" name="Line 85"/>
              <p:cNvSpPr>
                <a:spLocks noChangeShapeType="1"/>
              </p:cNvSpPr>
              <p:nvPr/>
            </p:nvSpPr>
            <p:spPr bwMode="auto">
              <a:xfrm flipV="1">
                <a:off x="1875" y="1438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0" name="Line 86"/>
              <p:cNvSpPr>
                <a:spLocks noChangeShapeType="1"/>
              </p:cNvSpPr>
              <p:nvPr/>
            </p:nvSpPr>
            <p:spPr bwMode="auto">
              <a:xfrm flipV="1">
                <a:off x="1923" y="1427"/>
                <a:ext cx="18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1" name="Line 87"/>
              <p:cNvSpPr>
                <a:spLocks noChangeShapeType="1"/>
              </p:cNvSpPr>
              <p:nvPr/>
            </p:nvSpPr>
            <p:spPr bwMode="auto">
              <a:xfrm flipV="1">
                <a:off x="1970" y="1417"/>
                <a:ext cx="19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2" name="Line 88"/>
              <p:cNvSpPr>
                <a:spLocks noChangeShapeType="1"/>
              </p:cNvSpPr>
              <p:nvPr/>
            </p:nvSpPr>
            <p:spPr bwMode="auto">
              <a:xfrm flipV="1">
                <a:off x="2018" y="1408"/>
                <a:ext cx="19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3" name="Line 89"/>
              <p:cNvSpPr>
                <a:spLocks noChangeShapeType="1"/>
              </p:cNvSpPr>
              <p:nvPr/>
            </p:nvSpPr>
            <p:spPr bwMode="auto">
              <a:xfrm flipV="1">
                <a:off x="2064" y="1397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4" name="Line 90"/>
              <p:cNvSpPr>
                <a:spLocks noChangeShapeType="1"/>
              </p:cNvSpPr>
              <p:nvPr/>
            </p:nvSpPr>
            <p:spPr bwMode="auto">
              <a:xfrm flipV="1">
                <a:off x="2112" y="1388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5" name="Line 91"/>
              <p:cNvSpPr>
                <a:spLocks noChangeShapeType="1"/>
              </p:cNvSpPr>
              <p:nvPr/>
            </p:nvSpPr>
            <p:spPr bwMode="auto">
              <a:xfrm flipV="1">
                <a:off x="2160" y="1378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6" name="Line 92"/>
              <p:cNvSpPr>
                <a:spLocks noChangeShapeType="1"/>
              </p:cNvSpPr>
              <p:nvPr/>
            </p:nvSpPr>
            <p:spPr bwMode="auto">
              <a:xfrm flipV="1">
                <a:off x="2206" y="1369"/>
                <a:ext cx="20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7" name="Line 93"/>
              <p:cNvSpPr>
                <a:spLocks noChangeShapeType="1"/>
              </p:cNvSpPr>
              <p:nvPr/>
            </p:nvSpPr>
            <p:spPr bwMode="auto">
              <a:xfrm flipV="1">
                <a:off x="2254" y="1358"/>
                <a:ext cx="18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8" name="Freeform 94"/>
              <p:cNvSpPr>
                <a:spLocks/>
              </p:cNvSpPr>
              <p:nvPr/>
            </p:nvSpPr>
            <p:spPr bwMode="auto">
              <a:xfrm>
                <a:off x="2301" y="1349"/>
                <a:ext cx="19" cy="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3" y="10"/>
                  </a:cxn>
                  <a:cxn ang="0">
                    <a:pos x="98" y="0"/>
                  </a:cxn>
                </a:cxnLst>
                <a:rect l="0" t="0" r="r" b="b"/>
                <a:pathLst>
                  <a:path w="98" h="18">
                    <a:moveTo>
                      <a:pt x="0" y="18"/>
                    </a:moveTo>
                    <a:lnTo>
                      <a:pt x="63" y="1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9" name="Line 95"/>
              <p:cNvSpPr>
                <a:spLocks noChangeShapeType="1"/>
              </p:cNvSpPr>
              <p:nvPr/>
            </p:nvSpPr>
            <p:spPr bwMode="auto">
              <a:xfrm flipV="1">
                <a:off x="2349" y="1340"/>
                <a:ext cx="19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0" name="Line 96"/>
              <p:cNvSpPr>
                <a:spLocks noChangeShapeType="1"/>
              </p:cNvSpPr>
              <p:nvPr/>
            </p:nvSpPr>
            <p:spPr bwMode="auto">
              <a:xfrm flipV="1">
                <a:off x="2395" y="1330"/>
                <a:ext cx="20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1" name="Line 97"/>
              <p:cNvSpPr>
                <a:spLocks noChangeShapeType="1"/>
              </p:cNvSpPr>
              <p:nvPr/>
            </p:nvSpPr>
            <p:spPr bwMode="auto">
              <a:xfrm flipV="1">
                <a:off x="2443" y="1321"/>
                <a:ext cx="20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2" name="Freeform 98"/>
              <p:cNvSpPr>
                <a:spLocks/>
              </p:cNvSpPr>
              <p:nvPr/>
            </p:nvSpPr>
            <p:spPr bwMode="auto">
              <a:xfrm>
                <a:off x="2491" y="1312"/>
                <a:ext cx="18" cy="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7" y="8"/>
                  </a:cxn>
                  <a:cxn ang="0">
                    <a:pos x="89" y="0"/>
                  </a:cxn>
                </a:cxnLst>
                <a:rect l="0" t="0" r="r" b="b"/>
                <a:pathLst>
                  <a:path w="89" h="18">
                    <a:moveTo>
                      <a:pt x="0" y="18"/>
                    </a:moveTo>
                    <a:lnTo>
                      <a:pt x="27" y="8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3" name="Line 99"/>
              <p:cNvSpPr>
                <a:spLocks noChangeShapeType="1"/>
              </p:cNvSpPr>
              <p:nvPr/>
            </p:nvSpPr>
            <p:spPr bwMode="auto">
              <a:xfrm flipV="1">
                <a:off x="2537" y="1303"/>
                <a:ext cx="20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4" name="Line 100"/>
              <p:cNvSpPr>
                <a:spLocks noChangeShapeType="1"/>
              </p:cNvSpPr>
              <p:nvPr/>
            </p:nvSpPr>
            <p:spPr bwMode="auto">
              <a:xfrm flipV="1">
                <a:off x="2585" y="1294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5" name="Line 101"/>
              <p:cNvSpPr>
                <a:spLocks noChangeShapeType="1"/>
              </p:cNvSpPr>
              <p:nvPr/>
            </p:nvSpPr>
            <p:spPr bwMode="auto">
              <a:xfrm flipV="1">
                <a:off x="2634" y="1283"/>
                <a:ext cx="17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6" name="Line 102"/>
              <p:cNvSpPr>
                <a:spLocks noChangeShapeType="1"/>
              </p:cNvSpPr>
              <p:nvPr/>
            </p:nvSpPr>
            <p:spPr bwMode="auto">
              <a:xfrm flipV="1">
                <a:off x="2680" y="1274"/>
                <a:ext cx="19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7" name="Freeform 103"/>
              <p:cNvSpPr>
                <a:spLocks/>
              </p:cNvSpPr>
              <p:nvPr/>
            </p:nvSpPr>
            <p:spPr bwMode="auto">
              <a:xfrm>
                <a:off x="2728" y="1265"/>
                <a:ext cx="18" cy="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8" y="19"/>
                  </a:cxn>
                  <a:cxn ang="0">
                    <a:pos x="89" y="0"/>
                  </a:cxn>
                </a:cxnLst>
                <a:rect l="0" t="0" r="r" b="b"/>
                <a:pathLst>
                  <a:path w="89" h="19">
                    <a:moveTo>
                      <a:pt x="0" y="19"/>
                    </a:moveTo>
                    <a:lnTo>
                      <a:pt x="8" y="1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8" name="Line 104"/>
              <p:cNvSpPr>
                <a:spLocks noChangeShapeType="1"/>
              </p:cNvSpPr>
              <p:nvPr/>
            </p:nvSpPr>
            <p:spPr bwMode="auto">
              <a:xfrm flipV="1">
                <a:off x="2774" y="1257"/>
                <a:ext cx="20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9" name="Line 105"/>
              <p:cNvSpPr>
                <a:spLocks noChangeShapeType="1"/>
              </p:cNvSpPr>
              <p:nvPr/>
            </p:nvSpPr>
            <p:spPr bwMode="auto">
              <a:xfrm flipV="1">
                <a:off x="2822" y="1248"/>
                <a:ext cx="20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0" name="Line 106"/>
              <p:cNvSpPr>
                <a:spLocks noChangeShapeType="1"/>
              </p:cNvSpPr>
              <p:nvPr/>
            </p:nvSpPr>
            <p:spPr bwMode="auto">
              <a:xfrm flipV="1">
                <a:off x="2870" y="1241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1" name="Line 107"/>
              <p:cNvSpPr>
                <a:spLocks noChangeShapeType="1"/>
              </p:cNvSpPr>
              <p:nvPr/>
            </p:nvSpPr>
            <p:spPr bwMode="auto">
              <a:xfrm flipV="1">
                <a:off x="2918" y="1232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2" name="Line 108"/>
              <p:cNvSpPr>
                <a:spLocks noChangeShapeType="1"/>
              </p:cNvSpPr>
              <p:nvPr/>
            </p:nvSpPr>
            <p:spPr bwMode="auto">
              <a:xfrm flipV="1">
                <a:off x="2965" y="1223"/>
                <a:ext cx="19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3" name="Line 109"/>
              <p:cNvSpPr>
                <a:spLocks noChangeShapeType="1"/>
              </p:cNvSpPr>
              <p:nvPr/>
            </p:nvSpPr>
            <p:spPr bwMode="auto">
              <a:xfrm flipV="1">
                <a:off x="3013" y="1216"/>
                <a:ext cx="19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4" name="Freeform 110"/>
              <p:cNvSpPr>
                <a:spLocks/>
              </p:cNvSpPr>
              <p:nvPr/>
            </p:nvSpPr>
            <p:spPr bwMode="auto">
              <a:xfrm>
                <a:off x="3061" y="1207"/>
                <a:ext cx="17" cy="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8" y="18"/>
                  </a:cxn>
                  <a:cxn ang="0">
                    <a:pos x="89" y="0"/>
                  </a:cxn>
                </a:cxnLst>
                <a:rect l="0" t="0" r="r" b="b"/>
                <a:pathLst>
                  <a:path w="89" h="18">
                    <a:moveTo>
                      <a:pt x="0" y="18"/>
                    </a:moveTo>
                    <a:lnTo>
                      <a:pt x="18" y="18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5" name="Line 111"/>
              <p:cNvSpPr>
                <a:spLocks noChangeShapeType="1"/>
              </p:cNvSpPr>
              <p:nvPr/>
            </p:nvSpPr>
            <p:spPr bwMode="auto">
              <a:xfrm flipV="1">
                <a:off x="3109" y="1200"/>
                <a:ext cx="17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6" name="Line 112"/>
              <p:cNvSpPr>
                <a:spLocks noChangeShapeType="1"/>
              </p:cNvSpPr>
              <p:nvPr/>
            </p:nvSpPr>
            <p:spPr bwMode="auto">
              <a:xfrm flipV="1">
                <a:off x="3155" y="1194"/>
                <a:ext cx="20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7" name="Freeform 113"/>
              <p:cNvSpPr>
                <a:spLocks/>
              </p:cNvSpPr>
              <p:nvPr/>
            </p:nvSpPr>
            <p:spPr bwMode="auto">
              <a:xfrm>
                <a:off x="3203" y="1187"/>
                <a:ext cx="20" cy="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7" y="9"/>
                  </a:cxn>
                  <a:cxn ang="0">
                    <a:pos x="99" y="0"/>
                  </a:cxn>
                </a:cxnLst>
                <a:rect l="0" t="0" r="r" b="b"/>
                <a:pathLst>
                  <a:path w="99" h="18">
                    <a:moveTo>
                      <a:pt x="0" y="18"/>
                    </a:moveTo>
                    <a:lnTo>
                      <a:pt x="27" y="9"/>
                    </a:lnTo>
                    <a:lnTo>
                      <a:pt x="9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8" name="Line 114"/>
              <p:cNvSpPr>
                <a:spLocks noChangeShapeType="1"/>
              </p:cNvSpPr>
              <p:nvPr/>
            </p:nvSpPr>
            <p:spPr bwMode="auto">
              <a:xfrm flipV="1">
                <a:off x="3251" y="1182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9" name="Line 115"/>
              <p:cNvSpPr>
                <a:spLocks noChangeShapeType="1"/>
              </p:cNvSpPr>
              <p:nvPr/>
            </p:nvSpPr>
            <p:spPr bwMode="auto">
              <a:xfrm flipV="1">
                <a:off x="3299" y="1178"/>
                <a:ext cx="20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0" name="Freeform 116"/>
              <p:cNvSpPr>
                <a:spLocks/>
              </p:cNvSpPr>
              <p:nvPr/>
            </p:nvSpPr>
            <p:spPr bwMode="auto">
              <a:xfrm>
                <a:off x="3347" y="1173"/>
                <a:ext cx="20" cy="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1" y="0"/>
                  </a:cxn>
                  <a:cxn ang="0">
                    <a:pos x="98" y="0"/>
                  </a:cxn>
                </a:cxnLst>
                <a:rect l="0" t="0" r="r" b="b"/>
                <a:pathLst>
                  <a:path w="98" h="9">
                    <a:moveTo>
                      <a:pt x="0" y="9"/>
                    </a:moveTo>
                    <a:lnTo>
                      <a:pt x="81" y="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1" name="Line 117"/>
              <p:cNvSpPr>
                <a:spLocks noChangeShapeType="1"/>
              </p:cNvSpPr>
              <p:nvPr/>
            </p:nvSpPr>
            <p:spPr bwMode="auto">
              <a:xfrm flipV="1">
                <a:off x="3395" y="1168"/>
                <a:ext cx="20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2" name="Freeform 118"/>
              <p:cNvSpPr>
                <a:spLocks/>
              </p:cNvSpPr>
              <p:nvPr/>
            </p:nvSpPr>
            <p:spPr bwMode="auto">
              <a:xfrm>
                <a:off x="3443" y="1164"/>
                <a:ext cx="20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8" y="0"/>
                  </a:cxn>
                  <a:cxn ang="0">
                    <a:pos x="98" y="0"/>
                  </a:cxn>
                </a:cxnLst>
                <a:rect l="0" t="0" r="r" b="b"/>
                <a:pathLst>
                  <a:path w="98" h="8">
                    <a:moveTo>
                      <a:pt x="0" y="8"/>
                    </a:moveTo>
                    <a:lnTo>
                      <a:pt x="88" y="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3" name="Line 119"/>
              <p:cNvSpPr>
                <a:spLocks noChangeShapeType="1"/>
              </p:cNvSpPr>
              <p:nvPr/>
            </p:nvSpPr>
            <p:spPr bwMode="auto">
              <a:xfrm flipV="1">
                <a:off x="3492" y="1160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4" name="Line 120"/>
              <p:cNvSpPr>
                <a:spLocks noChangeShapeType="1"/>
              </p:cNvSpPr>
              <p:nvPr/>
            </p:nvSpPr>
            <p:spPr bwMode="auto">
              <a:xfrm flipV="1">
                <a:off x="3540" y="1155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5" name="Line 121"/>
              <p:cNvSpPr>
                <a:spLocks noChangeShapeType="1"/>
              </p:cNvSpPr>
              <p:nvPr/>
            </p:nvSpPr>
            <p:spPr bwMode="auto">
              <a:xfrm flipV="1">
                <a:off x="3588" y="115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6" name="Line 122"/>
              <p:cNvSpPr>
                <a:spLocks noChangeShapeType="1"/>
              </p:cNvSpPr>
              <p:nvPr/>
            </p:nvSpPr>
            <p:spPr bwMode="auto">
              <a:xfrm flipV="1">
                <a:off x="3636" y="1148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" name="Line 123"/>
              <p:cNvSpPr>
                <a:spLocks noChangeShapeType="1"/>
              </p:cNvSpPr>
              <p:nvPr/>
            </p:nvSpPr>
            <p:spPr bwMode="auto">
              <a:xfrm flipV="1">
                <a:off x="3684" y="1145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8" name="Line 124"/>
              <p:cNvSpPr>
                <a:spLocks noChangeShapeType="1"/>
              </p:cNvSpPr>
              <p:nvPr/>
            </p:nvSpPr>
            <p:spPr bwMode="auto">
              <a:xfrm flipV="1">
                <a:off x="3732" y="1141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9" name="Line 125"/>
              <p:cNvSpPr>
                <a:spLocks noChangeShapeType="1"/>
              </p:cNvSpPr>
              <p:nvPr/>
            </p:nvSpPr>
            <p:spPr bwMode="auto">
              <a:xfrm>
                <a:off x="3780" y="113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0" name="Line 126"/>
              <p:cNvSpPr>
                <a:spLocks noChangeShapeType="1"/>
              </p:cNvSpPr>
              <p:nvPr/>
            </p:nvSpPr>
            <p:spPr bwMode="auto">
              <a:xfrm>
                <a:off x="3828" y="113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1" name="Line 127"/>
              <p:cNvSpPr>
                <a:spLocks noChangeShapeType="1"/>
              </p:cNvSpPr>
              <p:nvPr/>
            </p:nvSpPr>
            <p:spPr bwMode="auto">
              <a:xfrm flipV="1">
                <a:off x="3876" y="112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2" name="Line 128"/>
              <p:cNvSpPr>
                <a:spLocks noChangeShapeType="1"/>
              </p:cNvSpPr>
              <p:nvPr/>
            </p:nvSpPr>
            <p:spPr bwMode="auto">
              <a:xfrm flipV="1">
                <a:off x="3924" y="1125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3" name="Line 129"/>
              <p:cNvSpPr>
                <a:spLocks noChangeShapeType="1"/>
              </p:cNvSpPr>
              <p:nvPr/>
            </p:nvSpPr>
            <p:spPr bwMode="auto">
              <a:xfrm flipV="1">
                <a:off x="3972" y="1121"/>
                <a:ext cx="20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4" name="Line 130"/>
              <p:cNvSpPr>
                <a:spLocks noChangeShapeType="1"/>
              </p:cNvSpPr>
              <p:nvPr/>
            </p:nvSpPr>
            <p:spPr bwMode="auto">
              <a:xfrm flipV="1">
                <a:off x="4022" y="1118"/>
                <a:ext cx="18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5" name="Line 131"/>
              <p:cNvSpPr>
                <a:spLocks noChangeShapeType="1"/>
              </p:cNvSpPr>
              <p:nvPr/>
            </p:nvSpPr>
            <p:spPr bwMode="auto">
              <a:xfrm flipV="1">
                <a:off x="651" y="2844"/>
                <a:ext cx="10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6" name="Line 132"/>
              <p:cNvSpPr>
                <a:spLocks noChangeShapeType="1"/>
              </p:cNvSpPr>
              <p:nvPr/>
            </p:nvSpPr>
            <p:spPr bwMode="auto">
              <a:xfrm flipV="1">
                <a:off x="676" y="2803"/>
                <a:ext cx="10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7" name="Line 133"/>
              <p:cNvSpPr>
                <a:spLocks noChangeShapeType="1"/>
              </p:cNvSpPr>
              <p:nvPr/>
            </p:nvSpPr>
            <p:spPr bwMode="auto">
              <a:xfrm flipV="1">
                <a:off x="702" y="2762"/>
                <a:ext cx="11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8" name="Freeform 134"/>
              <p:cNvSpPr>
                <a:spLocks/>
              </p:cNvSpPr>
              <p:nvPr/>
            </p:nvSpPr>
            <p:spPr bwMode="auto">
              <a:xfrm>
                <a:off x="729" y="2722"/>
                <a:ext cx="11" cy="1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0" y="72"/>
                  </a:cxn>
                  <a:cxn ang="0">
                    <a:pos x="52" y="0"/>
                  </a:cxn>
                </a:cxnLst>
                <a:rect l="0" t="0" r="r" b="b"/>
                <a:pathLst>
                  <a:path w="52" h="81">
                    <a:moveTo>
                      <a:pt x="0" y="81"/>
                    </a:moveTo>
                    <a:lnTo>
                      <a:pt x="0" y="72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9" name="Freeform 135"/>
              <p:cNvSpPr>
                <a:spLocks/>
              </p:cNvSpPr>
              <p:nvPr/>
            </p:nvSpPr>
            <p:spPr bwMode="auto">
              <a:xfrm>
                <a:off x="756" y="2682"/>
                <a:ext cx="10" cy="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7" y="45"/>
                  </a:cxn>
                  <a:cxn ang="0">
                    <a:pos x="54" y="0"/>
                  </a:cxn>
                </a:cxnLst>
                <a:rect l="0" t="0" r="r" b="b"/>
                <a:pathLst>
                  <a:path w="54" h="80">
                    <a:moveTo>
                      <a:pt x="0" y="80"/>
                    </a:moveTo>
                    <a:lnTo>
                      <a:pt x="27" y="45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0" name="Freeform 136"/>
              <p:cNvSpPr>
                <a:spLocks/>
              </p:cNvSpPr>
              <p:nvPr/>
            </p:nvSpPr>
            <p:spPr bwMode="auto">
              <a:xfrm>
                <a:off x="784" y="2643"/>
                <a:ext cx="11" cy="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7" y="35"/>
                  </a:cxn>
                  <a:cxn ang="0">
                    <a:pos x="54" y="0"/>
                  </a:cxn>
                </a:cxnLst>
                <a:rect l="0" t="0" r="r" b="b"/>
                <a:pathLst>
                  <a:path w="54" h="80">
                    <a:moveTo>
                      <a:pt x="0" y="80"/>
                    </a:moveTo>
                    <a:lnTo>
                      <a:pt x="27" y="35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1" name="Freeform 137"/>
              <p:cNvSpPr>
                <a:spLocks/>
              </p:cNvSpPr>
              <p:nvPr/>
            </p:nvSpPr>
            <p:spPr bwMode="auto">
              <a:xfrm>
                <a:off x="813" y="2605"/>
                <a:ext cx="12" cy="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" y="54"/>
                  </a:cxn>
                  <a:cxn ang="0">
                    <a:pos x="62" y="0"/>
                  </a:cxn>
                </a:cxnLst>
                <a:rect l="0" t="0" r="r" b="b"/>
                <a:pathLst>
                  <a:path w="62" h="72">
                    <a:moveTo>
                      <a:pt x="0" y="72"/>
                    </a:moveTo>
                    <a:lnTo>
                      <a:pt x="8" y="54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2" name="Line 138"/>
              <p:cNvSpPr>
                <a:spLocks noChangeShapeType="1"/>
              </p:cNvSpPr>
              <p:nvPr/>
            </p:nvSpPr>
            <p:spPr bwMode="auto">
              <a:xfrm flipV="1">
                <a:off x="843" y="2568"/>
                <a:ext cx="12" cy="1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3" name="Line 139"/>
              <p:cNvSpPr>
                <a:spLocks noChangeShapeType="1"/>
              </p:cNvSpPr>
              <p:nvPr/>
            </p:nvSpPr>
            <p:spPr bwMode="auto">
              <a:xfrm flipV="1">
                <a:off x="877" y="2534"/>
                <a:ext cx="14" cy="1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4" name="Line 140"/>
              <p:cNvSpPr>
                <a:spLocks noChangeShapeType="1"/>
              </p:cNvSpPr>
              <p:nvPr/>
            </p:nvSpPr>
            <p:spPr bwMode="auto">
              <a:xfrm flipV="1">
                <a:off x="912" y="250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5" name="Freeform 141"/>
              <p:cNvSpPr>
                <a:spLocks/>
              </p:cNvSpPr>
              <p:nvPr/>
            </p:nvSpPr>
            <p:spPr bwMode="auto">
              <a:xfrm>
                <a:off x="952" y="2475"/>
                <a:ext cx="15" cy="1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26" y="36"/>
                  </a:cxn>
                  <a:cxn ang="0">
                    <a:pos x="79" y="0"/>
                  </a:cxn>
                </a:cxnLst>
                <a:rect l="0" t="0" r="r" b="b"/>
                <a:pathLst>
                  <a:path w="79" h="54">
                    <a:moveTo>
                      <a:pt x="0" y="54"/>
                    </a:moveTo>
                    <a:lnTo>
                      <a:pt x="26" y="36"/>
                    </a:lnTo>
                    <a:lnTo>
                      <a:pt x="7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6" name="Line 142"/>
              <p:cNvSpPr>
                <a:spLocks noChangeShapeType="1"/>
              </p:cNvSpPr>
              <p:nvPr/>
            </p:nvSpPr>
            <p:spPr bwMode="auto">
              <a:xfrm flipV="1">
                <a:off x="991" y="2449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7" name="Line 143"/>
              <p:cNvSpPr>
                <a:spLocks noChangeShapeType="1"/>
              </p:cNvSpPr>
              <p:nvPr/>
            </p:nvSpPr>
            <p:spPr bwMode="auto">
              <a:xfrm flipV="1">
                <a:off x="1032" y="2422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8" name="Line 144"/>
              <p:cNvSpPr>
                <a:spLocks noChangeShapeType="1"/>
              </p:cNvSpPr>
              <p:nvPr/>
            </p:nvSpPr>
            <p:spPr bwMode="auto">
              <a:xfrm flipV="1">
                <a:off x="1073" y="2397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9" name="Freeform 145"/>
              <p:cNvSpPr>
                <a:spLocks/>
              </p:cNvSpPr>
              <p:nvPr/>
            </p:nvSpPr>
            <p:spPr bwMode="auto">
              <a:xfrm>
                <a:off x="1113" y="2372"/>
                <a:ext cx="17" cy="11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36" y="26"/>
                  </a:cxn>
                  <a:cxn ang="0">
                    <a:pos x="81" y="0"/>
                  </a:cxn>
                </a:cxnLst>
                <a:rect l="0" t="0" r="r" b="b"/>
                <a:pathLst>
                  <a:path w="81" h="53">
                    <a:moveTo>
                      <a:pt x="0" y="53"/>
                    </a:moveTo>
                    <a:lnTo>
                      <a:pt x="36" y="26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0" name="Line 146"/>
              <p:cNvSpPr>
                <a:spLocks noChangeShapeType="1"/>
              </p:cNvSpPr>
              <p:nvPr/>
            </p:nvSpPr>
            <p:spPr bwMode="auto">
              <a:xfrm flipV="1">
                <a:off x="1154" y="2349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1" name="Line 147"/>
              <p:cNvSpPr>
                <a:spLocks noChangeShapeType="1"/>
              </p:cNvSpPr>
              <p:nvPr/>
            </p:nvSpPr>
            <p:spPr bwMode="auto">
              <a:xfrm flipV="1">
                <a:off x="1197" y="2326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2" name="Line 148"/>
              <p:cNvSpPr>
                <a:spLocks noChangeShapeType="1"/>
              </p:cNvSpPr>
              <p:nvPr/>
            </p:nvSpPr>
            <p:spPr bwMode="auto">
              <a:xfrm flipV="1">
                <a:off x="1240" y="2303"/>
                <a:ext cx="18" cy="8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3" name="Line 149"/>
              <p:cNvSpPr>
                <a:spLocks noChangeShapeType="1"/>
              </p:cNvSpPr>
              <p:nvPr/>
            </p:nvSpPr>
            <p:spPr bwMode="auto">
              <a:xfrm flipV="1">
                <a:off x="1283" y="228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4" name="Line 150"/>
              <p:cNvSpPr>
                <a:spLocks noChangeShapeType="1"/>
              </p:cNvSpPr>
              <p:nvPr/>
            </p:nvSpPr>
            <p:spPr bwMode="auto">
              <a:xfrm flipV="1">
                <a:off x="1327" y="2262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5" name="Line 151"/>
              <p:cNvSpPr>
                <a:spLocks noChangeShapeType="1"/>
              </p:cNvSpPr>
              <p:nvPr/>
            </p:nvSpPr>
            <p:spPr bwMode="auto">
              <a:xfrm flipV="1">
                <a:off x="1372" y="2244"/>
                <a:ext cx="17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6" name="Freeform 152"/>
              <p:cNvSpPr>
                <a:spLocks/>
              </p:cNvSpPr>
              <p:nvPr/>
            </p:nvSpPr>
            <p:spPr bwMode="auto">
              <a:xfrm>
                <a:off x="1416" y="2226"/>
                <a:ext cx="18" cy="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7" y="35"/>
                  </a:cxn>
                  <a:cxn ang="0">
                    <a:pos x="89" y="0"/>
                  </a:cxn>
                </a:cxnLst>
                <a:rect l="0" t="0" r="r" b="b"/>
                <a:pathLst>
                  <a:path w="89" h="35">
                    <a:moveTo>
                      <a:pt x="0" y="35"/>
                    </a:moveTo>
                    <a:lnTo>
                      <a:pt x="17" y="35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7" name="Line 153"/>
              <p:cNvSpPr>
                <a:spLocks noChangeShapeType="1"/>
              </p:cNvSpPr>
              <p:nvPr/>
            </p:nvSpPr>
            <p:spPr bwMode="auto">
              <a:xfrm flipV="1">
                <a:off x="1461" y="2210"/>
                <a:ext cx="19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8" name="Line 154"/>
              <p:cNvSpPr>
                <a:spLocks noChangeShapeType="1"/>
              </p:cNvSpPr>
              <p:nvPr/>
            </p:nvSpPr>
            <p:spPr bwMode="auto">
              <a:xfrm flipV="1">
                <a:off x="1507" y="2192"/>
                <a:ext cx="18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9" name="Line 155"/>
              <p:cNvSpPr>
                <a:spLocks noChangeShapeType="1"/>
              </p:cNvSpPr>
              <p:nvPr/>
            </p:nvSpPr>
            <p:spPr bwMode="auto">
              <a:xfrm flipV="1">
                <a:off x="1551" y="2176"/>
                <a:ext cx="20" cy="8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0" name="Freeform 156"/>
              <p:cNvSpPr>
                <a:spLocks/>
              </p:cNvSpPr>
              <p:nvPr/>
            </p:nvSpPr>
            <p:spPr bwMode="auto">
              <a:xfrm>
                <a:off x="1598" y="2160"/>
                <a:ext cx="17" cy="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45" y="17"/>
                  </a:cxn>
                  <a:cxn ang="0">
                    <a:pos x="89" y="0"/>
                  </a:cxn>
                </a:cxnLst>
                <a:rect l="0" t="0" r="r" b="b"/>
                <a:pathLst>
                  <a:path w="89" h="36">
                    <a:moveTo>
                      <a:pt x="0" y="36"/>
                    </a:moveTo>
                    <a:lnTo>
                      <a:pt x="45" y="17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1" name="Freeform 157"/>
              <p:cNvSpPr>
                <a:spLocks/>
              </p:cNvSpPr>
              <p:nvPr/>
            </p:nvSpPr>
            <p:spPr bwMode="auto">
              <a:xfrm>
                <a:off x="1644" y="2146"/>
                <a:ext cx="18" cy="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1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lnTo>
                      <a:pt x="81" y="0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2" name="Freeform 158"/>
              <p:cNvSpPr>
                <a:spLocks/>
              </p:cNvSpPr>
              <p:nvPr/>
            </p:nvSpPr>
            <p:spPr bwMode="auto">
              <a:xfrm>
                <a:off x="1688" y="2132"/>
                <a:ext cx="20" cy="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1" y="0"/>
                  </a:cxn>
                  <a:cxn ang="0">
                    <a:pos x="98" y="0"/>
                  </a:cxn>
                </a:cxnLst>
                <a:rect l="0" t="0" r="r" b="b"/>
                <a:pathLst>
                  <a:path w="98" h="27">
                    <a:moveTo>
                      <a:pt x="0" y="27"/>
                    </a:moveTo>
                    <a:lnTo>
                      <a:pt x="81" y="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3" name="Line 159"/>
              <p:cNvSpPr>
                <a:spLocks noChangeShapeType="1"/>
              </p:cNvSpPr>
              <p:nvPr/>
            </p:nvSpPr>
            <p:spPr bwMode="auto">
              <a:xfrm flipV="1">
                <a:off x="1736" y="2118"/>
                <a:ext cx="18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4" name="Line 160"/>
              <p:cNvSpPr>
                <a:spLocks noChangeShapeType="1"/>
              </p:cNvSpPr>
              <p:nvPr/>
            </p:nvSpPr>
            <p:spPr bwMode="auto">
              <a:xfrm flipV="1">
                <a:off x="1783" y="2107"/>
                <a:ext cx="18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5" name="Freeform 161"/>
              <p:cNvSpPr>
                <a:spLocks/>
              </p:cNvSpPr>
              <p:nvPr/>
            </p:nvSpPr>
            <p:spPr bwMode="auto">
              <a:xfrm>
                <a:off x="1829" y="2094"/>
                <a:ext cx="20" cy="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44" y="18"/>
                  </a:cxn>
                  <a:cxn ang="0">
                    <a:pos x="98" y="0"/>
                  </a:cxn>
                </a:cxnLst>
                <a:rect l="0" t="0" r="r" b="b"/>
                <a:pathLst>
                  <a:path w="98" h="27">
                    <a:moveTo>
                      <a:pt x="0" y="27"/>
                    </a:moveTo>
                    <a:lnTo>
                      <a:pt x="44" y="18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6" name="Line 162"/>
              <p:cNvSpPr>
                <a:spLocks noChangeShapeType="1"/>
              </p:cNvSpPr>
              <p:nvPr/>
            </p:nvSpPr>
            <p:spPr bwMode="auto">
              <a:xfrm flipV="1">
                <a:off x="1877" y="2086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7" name="Line 163"/>
              <p:cNvSpPr>
                <a:spLocks noChangeShapeType="1"/>
              </p:cNvSpPr>
              <p:nvPr/>
            </p:nvSpPr>
            <p:spPr bwMode="auto">
              <a:xfrm flipV="1">
                <a:off x="1923" y="2075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8" name="Line 164"/>
              <p:cNvSpPr>
                <a:spLocks noChangeShapeType="1"/>
              </p:cNvSpPr>
              <p:nvPr/>
            </p:nvSpPr>
            <p:spPr bwMode="auto">
              <a:xfrm flipV="1">
                <a:off x="1970" y="2064"/>
                <a:ext cx="19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9" name="Line 165"/>
              <p:cNvSpPr>
                <a:spLocks noChangeShapeType="1"/>
              </p:cNvSpPr>
              <p:nvPr/>
            </p:nvSpPr>
            <p:spPr bwMode="auto">
              <a:xfrm flipV="1">
                <a:off x="2018" y="2054"/>
                <a:ext cx="19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0" name="Line 166"/>
              <p:cNvSpPr>
                <a:spLocks noChangeShapeType="1"/>
              </p:cNvSpPr>
              <p:nvPr/>
            </p:nvSpPr>
            <p:spPr bwMode="auto">
              <a:xfrm flipV="1">
                <a:off x="2066" y="2045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1" name="Line 167"/>
              <p:cNvSpPr>
                <a:spLocks noChangeShapeType="1"/>
              </p:cNvSpPr>
              <p:nvPr/>
            </p:nvSpPr>
            <p:spPr bwMode="auto">
              <a:xfrm flipV="1">
                <a:off x="2112" y="2034"/>
                <a:ext cx="20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2" name="Line 168"/>
              <p:cNvSpPr>
                <a:spLocks noChangeShapeType="1"/>
              </p:cNvSpPr>
              <p:nvPr/>
            </p:nvSpPr>
            <p:spPr bwMode="auto">
              <a:xfrm flipV="1">
                <a:off x="2160" y="2025"/>
                <a:ext cx="18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3" name="Line 169"/>
              <p:cNvSpPr>
                <a:spLocks noChangeShapeType="1"/>
              </p:cNvSpPr>
              <p:nvPr/>
            </p:nvSpPr>
            <p:spPr bwMode="auto">
              <a:xfrm flipV="1">
                <a:off x="2206" y="2016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4" name="Line 170"/>
              <p:cNvSpPr>
                <a:spLocks noChangeShapeType="1"/>
              </p:cNvSpPr>
              <p:nvPr/>
            </p:nvSpPr>
            <p:spPr bwMode="auto">
              <a:xfrm flipV="1">
                <a:off x="2254" y="2006"/>
                <a:ext cx="20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5" name="Freeform 171"/>
              <p:cNvSpPr>
                <a:spLocks/>
              </p:cNvSpPr>
              <p:nvPr/>
            </p:nvSpPr>
            <p:spPr bwMode="auto">
              <a:xfrm>
                <a:off x="2301" y="1997"/>
                <a:ext cx="19" cy="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3" y="8"/>
                  </a:cxn>
                  <a:cxn ang="0">
                    <a:pos x="98" y="0"/>
                  </a:cxn>
                </a:cxnLst>
                <a:rect l="0" t="0" r="r" b="b"/>
                <a:pathLst>
                  <a:path w="98" h="17">
                    <a:moveTo>
                      <a:pt x="0" y="17"/>
                    </a:moveTo>
                    <a:lnTo>
                      <a:pt x="63" y="8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6" name="Line 172"/>
              <p:cNvSpPr>
                <a:spLocks noChangeShapeType="1"/>
              </p:cNvSpPr>
              <p:nvPr/>
            </p:nvSpPr>
            <p:spPr bwMode="auto">
              <a:xfrm flipV="1">
                <a:off x="2349" y="1988"/>
                <a:ext cx="19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7" name="Line 173"/>
              <p:cNvSpPr>
                <a:spLocks noChangeShapeType="1"/>
              </p:cNvSpPr>
              <p:nvPr/>
            </p:nvSpPr>
            <p:spPr bwMode="auto">
              <a:xfrm flipV="1">
                <a:off x="2397" y="1977"/>
                <a:ext cx="18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8" name="Line 174"/>
              <p:cNvSpPr>
                <a:spLocks noChangeShapeType="1"/>
              </p:cNvSpPr>
              <p:nvPr/>
            </p:nvSpPr>
            <p:spPr bwMode="auto">
              <a:xfrm flipV="1">
                <a:off x="2443" y="1968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9" name="Freeform 175"/>
              <p:cNvSpPr>
                <a:spLocks/>
              </p:cNvSpPr>
              <p:nvPr/>
            </p:nvSpPr>
            <p:spPr bwMode="auto">
              <a:xfrm>
                <a:off x="2491" y="1959"/>
                <a:ext cx="18" cy="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7" y="10"/>
                  </a:cxn>
                  <a:cxn ang="0">
                    <a:pos x="89" y="0"/>
                  </a:cxn>
                </a:cxnLst>
                <a:rect l="0" t="0" r="r" b="b"/>
                <a:pathLst>
                  <a:path w="89" h="18">
                    <a:moveTo>
                      <a:pt x="0" y="18"/>
                    </a:moveTo>
                    <a:lnTo>
                      <a:pt x="27" y="10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0" name="Line 176"/>
              <p:cNvSpPr>
                <a:spLocks noChangeShapeType="1"/>
              </p:cNvSpPr>
              <p:nvPr/>
            </p:nvSpPr>
            <p:spPr bwMode="auto">
              <a:xfrm flipV="1">
                <a:off x="2537" y="1950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1" name="Line 177"/>
              <p:cNvSpPr>
                <a:spLocks noChangeShapeType="1"/>
              </p:cNvSpPr>
              <p:nvPr/>
            </p:nvSpPr>
            <p:spPr bwMode="auto">
              <a:xfrm flipV="1">
                <a:off x="2585" y="1941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2" name="Line 178"/>
              <p:cNvSpPr>
                <a:spLocks noChangeShapeType="1"/>
              </p:cNvSpPr>
              <p:nvPr/>
            </p:nvSpPr>
            <p:spPr bwMode="auto">
              <a:xfrm flipV="1">
                <a:off x="2634" y="1931"/>
                <a:ext cx="17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3" name="Line 179"/>
              <p:cNvSpPr>
                <a:spLocks noChangeShapeType="1"/>
              </p:cNvSpPr>
              <p:nvPr/>
            </p:nvSpPr>
            <p:spPr bwMode="auto">
              <a:xfrm flipV="1">
                <a:off x="2680" y="1922"/>
                <a:ext cx="19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4" name="Freeform 180"/>
              <p:cNvSpPr>
                <a:spLocks/>
              </p:cNvSpPr>
              <p:nvPr/>
            </p:nvSpPr>
            <p:spPr bwMode="auto">
              <a:xfrm>
                <a:off x="2728" y="1913"/>
                <a:ext cx="19" cy="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8" y="17"/>
                  </a:cxn>
                  <a:cxn ang="0">
                    <a:pos x="97" y="0"/>
                  </a:cxn>
                </a:cxnLst>
                <a:rect l="0" t="0" r="r" b="b"/>
                <a:pathLst>
                  <a:path w="97" h="17">
                    <a:moveTo>
                      <a:pt x="0" y="17"/>
                    </a:moveTo>
                    <a:lnTo>
                      <a:pt x="8" y="17"/>
                    </a:lnTo>
                    <a:lnTo>
                      <a:pt x="97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5" name="Line 181"/>
              <p:cNvSpPr>
                <a:spLocks noChangeShapeType="1"/>
              </p:cNvSpPr>
              <p:nvPr/>
            </p:nvSpPr>
            <p:spPr bwMode="auto">
              <a:xfrm flipV="1">
                <a:off x="2776" y="1904"/>
                <a:ext cx="18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6" name="Line 182"/>
              <p:cNvSpPr>
                <a:spLocks noChangeShapeType="1"/>
              </p:cNvSpPr>
              <p:nvPr/>
            </p:nvSpPr>
            <p:spPr bwMode="auto">
              <a:xfrm flipV="1">
                <a:off x="2822" y="1895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7" name="Line 183"/>
              <p:cNvSpPr>
                <a:spLocks noChangeShapeType="1"/>
              </p:cNvSpPr>
              <p:nvPr/>
            </p:nvSpPr>
            <p:spPr bwMode="auto">
              <a:xfrm flipV="1">
                <a:off x="2870" y="1888"/>
                <a:ext cx="20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8" name="Line 184"/>
              <p:cNvSpPr>
                <a:spLocks noChangeShapeType="1"/>
              </p:cNvSpPr>
              <p:nvPr/>
            </p:nvSpPr>
            <p:spPr bwMode="auto">
              <a:xfrm flipV="1">
                <a:off x="2918" y="1879"/>
                <a:ext cx="18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9" name="Line 185"/>
              <p:cNvSpPr>
                <a:spLocks noChangeShapeType="1"/>
              </p:cNvSpPr>
              <p:nvPr/>
            </p:nvSpPr>
            <p:spPr bwMode="auto">
              <a:xfrm flipV="1">
                <a:off x="2965" y="1870"/>
                <a:ext cx="19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0" name="Line 186"/>
              <p:cNvSpPr>
                <a:spLocks noChangeShapeType="1"/>
              </p:cNvSpPr>
              <p:nvPr/>
            </p:nvSpPr>
            <p:spPr bwMode="auto">
              <a:xfrm flipV="1">
                <a:off x="3013" y="1863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1" name="Freeform 187"/>
              <p:cNvSpPr>
                <a:spLocks/>
              </p:cNvSpPr>
              <p:nvPr/>
            </p:nvSpPr>
            <p:spPr bwMode="auto">
              <a:xfrm>
                <a:off x="3061" y="1854"/>
                <a:ext cx="19" cy="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8" y="19"/>
                  </a:cxn>
                  <a:cxn ang="0">
                    <a:pos x="99" y="0"/>
                  </a:cxn>
                </a:cxnLst>
                <a:rect l="0" t="0" r="r" b="b"/>
                <a:pathLst>
                  <a:path w="99" h="19">
                    <a:moveTo>
                      <a:pt x="0" y="19"/>
                    </a:moveTo>
                    <a:lnTo>
                      <a:pt x="18" y="19"/>
                    </a:lnTo>
                    <a:lnTo>
                      <a:pt x="9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2" name="Line 188"/>
              <p:cNvSpPr>
                <a:spLocks noChangeShapeType="1"/>
              </p:cNvSpPr>
              <p:nvPr/>
            </p:nvSpPr>
            <p:spPr bwMode="auto">
              <a:xfrm flipV="1">
                <a:off x="3109" y="1847"/>
                <a:ext cx="17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3" name="Line 189"/>
              <p:cNvSpPr>
                <a:spLocks noChangeShapeType="1"/>
              </p:cNvSpPr>
              <p:nvPr/>
            </p:nvSpPr>
            <p:spPr bwMode="auto">
              <a:xfrm flipV="1">
                <a:off x="3155" y="1842"/>
                <a:ext cx="20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4" name="Freeform 190"/>
              <p:cNvSpPr>
                <a:spLocks/>
              </p:cNvSpPr>
              <p:nvPr/>
            </p:nvSpPr>
            <p:spPr bwMode="auto">
              <a:xfrm>
                <a:off x="3203" y="1835"/>
                <a:ext cx="20" cy="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7" y="8"/>
                  </a:cxn>
                  <a:cxn ang="0">
                    <a:pos x="99" y="0"/>
                  </a:cxn>
                </a:cxnLst>
                <a:rect l="0" t="0" r="r" b="b"/>
                <a:pathLst>
                  <a:path w="99" h="18">
                    <a:moveTo>
                      <a:pt x="0" y="18"/>
                    </a:moveTo>
                    <a:lnTo>
                      <a:pt x="27" y="8"/>
                    </a:lnTo>
                    <a:lnTo>
                      <a:pt x="9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5" name="Line 191"/>
              <p:cNvSpPr>
                <a:spLocks noChangeShapeType="1"/>
              </p:cNvSpPr>
              <p:nvPr/>
            </p:nvSpPr>
            <p:spPr bwMode="auto">
              <a:xfrm flipV="1">
                <a:off x="3251" y="1829"/>
                <a:ext cx="20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6" name="Line 192"/>
              <p:cNvSpPr>
                <a:spLocks noChangeShapeType="1"/>
              </p:cNvSpPr>
              <p:nvPr/>
            </p:nvSpPr>
            <p:spPr bwMode="auto">
              <a:xfrm flipV="1">
                <a:off x="3299" y="1824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7" name="Freeform 193"/>
              <p:cNvSpPr>
                <a:spLocks/>
              </p:cNvSpPr>
              <p:nvPr/>
            </p:nvSpPr>
            <p:spPr bwMode="auto">
              <a:xfrm>
                <a:off x="3347" y="1821"/>
                <a:ext cx="20" cy="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1" y="0"/>
                  </a:cxn>
                  <a:cxn ang="0">
                    <a:pos x="98" y="0"/>
                  </a:cxn>
                </a:cxnLst>
                <a:rect l="0" t="0" r="r" b="b"/>
                <a:pathLst>
                  <a:path w="98" h="9">
                    <a:moveTo>
                      <a:pt x="0" y="9"/>
                    </a:moveTo>
                    <a:lnTo>
                      <a:pt x="81" y="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8" name="Line 194"/>
              <p:cNvSpPr>
                <a:spLocks noChangeShapeType="1"/>
              </p:cNvSpPr>
              <p:nvPr/>
            </p:nvSpPr>
            <p:spPr bwMode="auto">
              <a:xfrm flipV="1">
                <a:off x="3395" y="1815"/>
                <a:ext cx="20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9" name="Freeform 195"/>
              <p:cNvSpPr>
                <a:spLocks/>
              </p:cNvSpPr>
              <p:nvPr/>
            </p:nvSpPr>
            <p:spPr bwMode="auto">
              <a:xfrm>
                <a:off x="3443" y="1812"/>
                <a:ext cx="20" cy="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8" y="0"/>
                  </a:cxn>
                  <a:cxn ang="0">
                    <a:pos x="98" y="0"/>
                  </a:cxn>
                </a:cxnLst>
                <a:rect l="0" t="0" r="r" b="b"/>
                <a:pathLst>
                  <a:path w="98" h="10">
                    <a:moveTo>
                      <a:pt x="0" y="10"/>
                    </a:moveTo>
                    <a:lnTo>
                      <a:pt x="88" y="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0" name="Line 196"/>
              <p:cNvSpPr>
                <a:spLocks noChangeShapeType="1"/>
              </p:cNvSpPr>
              <p:nvPr/>
            </p:nvSpPr>
            <p:spPr bwMode="auto">
              <a:xfrm flipV="1">
                <a:off x="3492" y="1806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1" name="Line 197"/>
              <p:cNvSpPr>
                <a:spLocks noChangeShapeType="1"/>
              </p:cNvSpPr>
              <p:nvPr/>
            </p:nvSpPr>
            <p:spPr bwMode="auto">
              <a:xfrm flipV="1">
                <a:off x="3540" y="1803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2" name="Line 198"/>
              <p:cNvSpPr>
                <a:spLocks noChangeShapeType="1"/>
              </p:cNvSpPr>
              <p:nvPr/>
            </p:nvSpPr>
            <p:spPr bwMode="auto">
              <a:xfrm flipV="1">
                <a:off x="3588" y="1799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3" name="Line 199"/>
              <p:cNvSpPr>
                <a:spLocks noChangeShapeType="1"/>
              </p:cNvSpPr>
              <p:nvPr/>
            </p:nvSpPr>
            <p:spPr bwMode="auto">
              <a:xfrm flipV="1">
                <a:off x="3636" y="1796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4" name="Line 200"/>
              <p:cNvSpPr>
                <a:spLocks noChangeShapeType="1"/>
              </p:cNvSpPr>
              <p:nvPr/>
            </p:nvSpPr>
            <p:spPr bwMode="auto">
              <a:xfrm>
                <a:off x="3684" y="179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5" name="Line 201"/>
              <p:cNvSpPr>
                <a:spLocks noChangeShapeType="1"/>
              </p:cNvSpPr>
              <p:nvPr/>
            </p:nvSpPr>
            <p:spPr bwMode="auto">
              <a:xfrm flipV="1">
                <a:off x="3732" y="178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6" name="Line 202"/>
              <p:cNvSpPr>
                <a:spLocks noChangeShapeType="1"/>
              </p:cNvSpPr>
              <p:nvPr/>
            </p:nvSpPr>
            <p:spPr bwMode="auto">
              <a:xfrm flipV="1">
                <a:off x="3780" y="1783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7" name="Line 203"/>
              <p:cNvSpPr>
                <a:spLocks noChangeShapeType="1"/>
              </p:cNvSpPr>
              <p:nvPr/>
            </p:nvSpPr>
            <p:spPr bwMode="auto">
              <a:xfrm flipV="1">
                <a:off x="3828" y="178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8" name="Line 204"/>
              <p:cNvSpPr>
                <a:spLocks noChangeShapeType="1"/>
              </p:cNvSpPr>
              <p:nvPr/>
            </p:nvSpPr>
            <p:spPr bwMode="auto">
              <a:xfrm flipV="1">
                <a:off x="3876" y="1776"/>
                <a:ext cx="19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9" name="Line 205"/>
              <p:cNvSpPr>
                <a:spLocks noChangeShapeType="1"/>
              </p:cNvSpPr>
              <p:nvPr/>
            </p:nvSpPr>
            <p:spPr bwMode="auto">
              <a:xfrm flipV="1">
                <a:off x="3926" y="177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0" name="Line 206"/>
              <p:cNvSpPr>
                <a:spLocks noChangeShapeType="1"/>
              </p:cNvSpPr>
              <p:nvPr/>
            </p:nvSpPr>
            <p:spPr bwMode="auto">
              <a:xfrm flipV="1">
                <a:off x="3974" y="1769"/>
                <a:ext cx="18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1" name="Line 207"/>
              <p:cNvSpPr>
                <a:spLocks noChangeShapeType="1"/>
              </p:cNvSpPr>
              <p:nvPr/>
            </p:nvSpPr>
            <p:spPr bwMode="auto">
              <a:xfrm flipV="1">
                <a:off x="4022" y="1765"/>
                <a:ext cx="18" cy="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2" name="Line 208"/>
              <p:cNvSpPr>
                <a:spLocks noChangeShapeType="1"/>
              </p:cNvSpPr>
              <p:nvPr/>
            </p:nvSpPr>
            <p:spPr bwMode="auto">
              <a:xfrm flipV="1">
                <a:off x="651" y="2523"/>
                <a:ext cx="10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3" name="Line 209"/>
              <p:cNvSpPr>
                <a:spLocks noChangeShapeType="1"/>
              </p:cNvSpPr>
              <p:nvPr/>
            </p:nvSpPr>
            <p:spPr bwMode="auto">
              <a:xfrm flipV="1">
                <a:off x="676" y="2482"/>
                <a:ext cx="10" cy="1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4" name="Line 210"/>
              <p:cNvSpPr>
                <a:spLocks noChangeShapeType="1"/>
              </p:cNvSpPr>
              <p:nvPr/>
            </p:nvSpPr>
            <p:spPr bwMode="auto">
              <a:xfrm flipV="1">
                <a:off x="702" y="2442"/>
                <a:ext cx="11" cy="1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5" name="Line 211"/>
              <p:cNvSpPr>
                <a:spLocks noChangeShapeType="1"/>
              </p:cNvSpPr>
              <p:nvPr/>
            </p:nvSpPr>
            <p:spPr bwMode="auto">
              <a:xfrm flipV="1">
                <a:off x="729" y="2401"/>
                <a:ext cx="11" cy="1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6" name="Freeform 212"/>
              <p:cNvSpPr>
                <a:spLocks/>
              </p:cNvSpPr>
              <p:nvPr/>
            </p:nvSpPr>
            <p:spPr bwMode="auto">
              <a:xfrm>
                <a:off x="756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7" y="44"/>
                  </a:cxn>
                  <a:cxn ang="0">
                    <a:pos x="54" y="0"/>
                  </a:cxn>
                </a:cxnLst>
                <a:rect l="0" t="0" r="r" b="b"/>
                <a:pathLst>
                  <a:path w="54" h="80">
                    <a:moveTo>
                      <a:pt x="0" y="80"/>
                    </a:moveTo>
                    <a:lnTo>
                      <a:pt x="27" y="44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7" name="Freeform 213"/>
              <p:cNvSpPr>
                <a:spLocks/>
              </p:cNvSpPr>
              <p:nvPr/>
            </p:nvSpPr>
            <p:spPr bwMode="auto">
              <a:xfrm>
                <a:off x="784" y="2322"/>
                <a:ext cx="11" cy="1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7" y="35"/>
                  </a:cxn>
                  <a:cxn ang="0">
                    <a:pos x="54" y="0"/>
                  </a:cxn>
                </a:cxnLst>
                <a:rect l="0" t="0" r="r" b="b"/>
                <a:pathLst>
                  <a:path w="54" h="80">
                    <a:moveTo>
                      <a:pt x="0" y="80"/>
                    </a:moveTo>
                    <a:lnTo>
                      <a:pt x="27" y="35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8" name="Freeform 214"/>
              <p:cNvSpPr>
                <a:spLocks/>
              </p:cNvSpPr>
              <p:nvPr/>
            </p:nvSpPr>
            <p:spPr bwMode="auto">
              <a:xfrm>
                <a:off x="813" y="2283"/>
                <a:ext cx="12" cy="16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8" y="62"/>
                  </a:cxn>
                  <a:cxn ang="0">
                    <a:pos x="62" y="0"/>
                  </a:cxn>
                </a:cxnLst>
                <a:rect l="0" t="0" r="r" b="b"/>
                <a:pathLst>
                  <a:path w="62" h="79">
                    <a:moveTo>
                      <a:pt x="0" y="79"/>
                    </a:moveTo>
                    <a:lnTo>
                      <a:pt x="8" y="62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9" name="Line 215"/>
              <p:cNvSpPr>
                <a:spLocks noChangeShapeType="1"/>
              </p:cNvSpPr>
              <p:nvPr/>
            </p:nvSpPr>
            <p:spPr bwMode="auto">
              <a:xfrm flipV="1">
                <a:off x="843" y="2247"/>
                <a:ext cx="12" cy="1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0" name="Line 216"/>
              <p:cNvSpPr>
                <a:spLocks noChangeShapeType="1"/>
              </p:cNvSpPr>
              <p:nvPr/>
            </p:nvSpPr>
            <p:spPr bwMode="auto">
              <a:xfrm flipV="1">
                <a:off x="877" y="2214"/>
                <a:ext cx="14" cy="1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1" name="Line 217"/>
              <p:cNvSpPr>
                <a:spLocks noChangeShapeType="1"/>
              </p:cNvSpPr>
              <p:nvPr/>
            </p:nvSpPr>
            <p:spPr bwMode="auto">
              <a:xfrm flipV="1">
                <a:off x="912" y="2184"/>
                <a:ext cx="16" cy="12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2" name="Freeform 218"/>
              <p:cNvSpPr>
                <a:spLocks/>
              </p:cNvSpPr>
              <p:nvPr/>
            </p:nvSpPr>
            <p:spPr bwMode="auto">
              <a:xfrm>
                <a:off x="952" y="2155"/>
                <a:ext cx="15" cy="1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26" y="36"/>
                  </a:cxn>
                  <a:cxn ang="0">
                    <a:pos x="79" y="0"/>
                  </a:cxn>
                </a:cxnLst>
                <a:rect l="0" t="0" r="r" b="b"/>
                <a:pathLst>
                  <a:path w="79" h="54">
                    <a:moveTo>
                      <a:pt x="0" y="54"/>
                    </a:moveTo>
                    <a:lnTo>
                      <a:pt x="26" y="36"/>
                    </a:lnTo>
                    <a:lnTo>
                      <a:pt x="7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3" name="Line 219"/>
              <p:cNvSpPr>
                <a:spLocks noChangeShapeType="1"/>
              </p:cNvSpPr>
              <p:nvPr/>
            </p:nvSpPr>
            <p:spPr bwMode="auto">
              <a:xfrm flipV="1">
                <a:off x="991" y="2128"/>
                <a:ext cx="16" cy="1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4" name="Line 220"/>
              <p:cNvSpPr>
                <a:spLocks noChangeShapeType="1"/>
              </p:cNvSpPr>
              <p:nvPr/>
            </p:nvSpPr>
            <p:spPr bwMode="auto">
              <a:xfrm flipV="1">
                <a:off x="1032" y="2102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5" name="Line 221"/>
              <p:cNvSpPr>
                <a:spLocks noChangeShapeType="1"/>
              </p:cNvSpPr>
              <p:nvPr/>
            </p:nvSpPr>
            <p:spPr bwMode="auto">
              <a:xfrm flipV="1">
                <a:off x="1073" y="2077"/>
                <a:ext cx="16" cy="10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6" name="Freeform 222"/>
              <p:cNvSpPr>
                <a:spLocks/>
              </p:cNvSpPr>
              <p:nvPr/>
            </p:nvSpPr>
            <p:spPr bwMode="auto">
              <a:xfrm>
                <a:off x="1113" y="2052"/>
                <a:ext cx="17" cy="1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6" y="27"/>
                  </a:cxn>
                  <a:cxn ang="0">
                    <a:pos x="81" y="0"/>
                  </a:cxn>
                </a:cxnLst>
                <a:rect l="0" t="0" r="r" b="b"/>
                <a:pathLst>
                  <a:path w="81" h="54">
                    <a:moveTo>
                      <a:pt x="0" y="54"/>
                    </a:moveTo>
                    <a:lnTo>
                      <a:pt x="36" y="27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7" name="Line 223"/>
              <p:cNvSpPr>
                <a:spLocks noChangeShapeType="1"/>
              </p:cNvSpPr>
              <p:nvPr/>
            </p:nvSpPr>
            <p:spPr bwMode="auto">
              <a:xfrm flipV="1">
                <a:off x="1154" y="2029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8" name="Line 224"/>
              <p:cNvSpPr>
                <a:spLocks noChangeShapeType="1"/>
              </p:cNvSpPr>
              <p:nvPr/>
            </p:nvSpPr>
            <p:spPr bwMode="auto">
              <a:xfrm flipV="1">
                <a:off x="1197" y="2004"/>
                <a:ext cx="18" cy="11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9" name="Line 225"/>
              <p:cNvSpPr>
                <a:spLocks noChangeShapeType="1"/>
              </p:cNvSpPr>
              <p:nvPr/>
            </p:nvSpPr>
            <p:spPr bwMode="auto">
              <a:xfrm flipV="1">
                <a:off x="1240" y="1982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0" name="Line 226"/>
              <p:cNvSpPr>
                <a:spLocks noChangeShapeType="1"/>
              </p:cNvSpPr>
              <p:nvPr/>
            </p:nvSpPr>
            <p:spPr bwMode="auto">
              <a:xfrm flipV="1">
                <a:off x="1283" y="1961"/>
                <a:ext cx="17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1" name="Line 227"/>
              <p:cNvSpPr>
                <a:spLocks noChangeShapeType="1"/>
              </p:cNvSpPr>
              <p:nvPr/>
            </p:nvSpPr>
            <p:spPr bwMode="auto">
              <a:xfrm flipV="1">
                <a:off x="1327" y="1941"/>
                <a:ext cx="18" cy="9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2" name="Line 228"/>
              <p:cNvSpPr>
                <a:spLocks noChangeShapeType="1"/>
              </p:cNvSpPr>
              <p:nvPr/>
            </p:nvSpPr>
            <p:spPr bwMode="auto">
              <a:xfrm flipV="1">
                <a:off x="1372" y="1924"/>
                <a:ext cx="17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3" name="Freeform 229"/>
              <p:cNvSpPr>
                <a:spLocks/>
              </p:cNvSpPr>
              <p:nvPr/>
            </p:nvSpPr>
            <p:spPr bwMode="auto">
              <a:xfrm>
                <a:off x="1416" y="1906"/>
                <a:ext cx="18" cy="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7" y="26"/>
                  </a:cxn>
                  <a:cxn ang="0">
                    <a:pos x="89" y="0"/>
                  </a:cxn>
                </a:cxnLst>
                <a:rect l="0" t="0" r="r" b="b"/>
                <a:pathLst>
                  <a:path w="89" h="36">
                    <a:moveTo>
                      <a:pt x="0" y="36"/>
                    </a:moveTo>
                    <a:lnTo>
                      <a:pt x="17" y="26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4" name="Line 230"/>
              <p:cNvSpPr>
                <a:spLocks noChangeShapeType="1"/>
              </p:cNvSpPr>
              <p:nvPr/>
            </p:nvSpPr>
            <p:spPr bwMode="auto">
              <a:xfrm flipV="1">
                <a:off x="1461" y="1890"/>
                <a:ext cx="19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5" name="Line 231"/>
              <p:cNvSpPr>
                <a:spLocks noChangeShapeType="1"/>
              </p:cNvSpPr>
              <p:nvPr/>
            </p:nvSpPr>
            <p:spPr bwMode="auto">
              <a:xfrm flipV="1">
                <a:off x="1507" y="1872"/>
                <a:ext cx="18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6" name="Line 232"/>
              <p:cNvSpPr>
                <a:spLocks noChangeShapeType="1"/>
              </p:cNvSpPr>
              <p:nvPr/>
            </p:nvSpPr>
            <p:spPr bwMode="auto">
              <a:xfrm flipV="1">
                <a:off x="1551" y="1856"/>
                <a:ext cx="20" cy="7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7" name="Freeform 233"/>
              <p:cNvSpPr>
                <a:spLocks/>
              </p:cNvSpPr>
              <p:nvPr/>
            </p:nvSpPr>
            <p:spPr bwMode="auto">
              <a:xfrm>
                <a:off x="1598" y="1840"/>
                <a:ext cx="17" cy="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45" y="18"/>
                  </a:cxn>
                  <a:cxn ang="0">
                    <a:pos x="89" y="0"/>
                  </a:cxn>
                </a:cxnLst>
                <a:rect l="0" t="0" r="r" b="b"/>
                <a:pathLst>
                  <a:path w="89" h="35">
                    <a:moveTo>
                      <a:pt x="0" y="35"/>
                    </a:moveTo>
                    <a:lnTo>
                      <a:pt x="45" y="18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8" name="Freeform 234"/>
              <p:cNvSpPr>
                <a:spLocks/>
              </p:cNvSpPr>
              <p:nvPr/>
            </p:nvSpPr>
            <p:spPr bwMode="auto">
              <a:xfrm>
                <a:off x="1644" y="1826"/>
                <a:ext cx="18" cy="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1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lnTo>
                      <a:pt x="81" y="0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9" name="Freeform 235"/>
              <p:cNvSpPr>
                <a:spLocks/>
              </p:cNvSpPr>
              <p:nvPr/>
            </p:nvSpPr>
            <p:spPr bwMode="auto">
              <a:xfrm>
                <a:off x="1688" y="1812"/>
                <a:ext cx="20" cy="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1" y="0"/>
                  </a:cxn>
                  <a:cxn ang="0">
                    <a:pos x="98" y="0"/>
                  </a:cxn>
                </a:cxnLst>
                <a:rect l="0" t="0" r="r" b="b"/>
                <a:pathLst>
                  <a:path w="98" h="27">
                    <a:moveTo>
                      <a:pt x="0" y="27"/>
                    </a:moveTo>
                    <a:lnTo>
                      <a:pt x="81" y="0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0" name="Line 236"/>
              <p:cNvSpPr>
                <a:spLocks noChangeShapeType="1"/>
              </p:cNvSpPr>
              <p:nvPr/>
            </p:nvSpPr>
            <p:spPr bwMode="auto">
              <a:xfrm flipV="1">
                <a:off x="1736" y="1797"/>
                <a:ext cx="18" cy="6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1" name="Line 237"/>
              <p:cNvSpPr>
                <a:spLocks noChangeShapeType="1"/>
              </p:cNvSpPr>
              <p:nvPr/>
            </p:nvSpPr>
            <p:spPr bwMode="auto">
              <a:xfrm flipV="1">
                <a:off x="1783" y="1787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2" name="Freeform 238"/>
              <p:cNvSpPr>
                <a:spLocks/>
              </p:cNvSpPr>
              <p:nvPr/>
            </p:nvSpPr>
            <p:spPr bwMode="auto">
              <a:xfrm>
                <a:off x="1829" y="1774"/>
                <a:ext cx="20" cy="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44" y="17"/>
                  </a:cxn>
                  <a:cxn ang="0">
                    <a:pos x="98" y="0"/>
                  </a:cxn>
                </a:cxnLst>
                <a:rect l="0" t="0" r="r" b="b"/>
                <a:pathLst>
                  <a:path w="98" h="27">
                    <a:moveTo>
                      <a:pt x="0" y="27"/>
                    </a:moveTo>
                    <a:lnTo>
                      <a:pt x="44" y="17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3" name="Line 239"/>
              <p:cNvSpPr>
                <a:spLocks noChangeShapeType="1"/>
              </p:cNvSpPr>
              <p:nvPr/>
            </p:nvSpPr>
            <p:spPr bwMode="auto">
              <a:xfrm flipV="1">
                <a:off x="1877" y="1764"/>
                <a:ext cx="18" cy="5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4" name="Line 240"/>
              <p:cNvSpPr>
                <a:spLocks noChangeShapeType="1"/>
              </p:cNvSpPr>
              <p:nvPr/>
            </p:nvSpPr>
            <p:spPr bwMode="auto">
              <a:xfrm flipV="1">
                <a:off x="1923" y="1755"/>
                <a:ext cx="20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5" name="Line 241"/>
              <p:cNvSpPr>
                <a:spLocks noChangeShapeType="1"/>
              </p:cNvSpPr>
              <p:nvPr/>
            </p:nvSpPr>
            <p:spPr bwMode="auto">
              <a:xfrm flipV="1">
                <a:off x="1970" y="1744"/>
                <a:ext cx="19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6" name="Line 242"/>
              <p:cNvSpPr>
                <a:spLocks noChangeShapeType="1"/>
              </p:cNvSpPr>
              <p:nvPr/>
            </p:nvSpPr>
            <p:spPr bwMode="auto">
              <a:xfrm flipV="1">
                <a:off x="2018" y="1733"/>
                <a:ext cx="19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7" name="Line 243"/>
              <p:cNvSpPr>
                <a:spLocks noChangeShapeType="1"/>
              </p:cNvSpPr>
              <p:nvPr/>
            </p:nvSpPr>
            <p:spPr bwMode="auto">
              <a:xfrm flipV="1">
                <a:off x="2066" y="1724"/>
                <a:ext cx="18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8" name="Line 244"/>
              <p:cNvSpPr>
                <a:spLocks noChangeShapeType="1"/>
              </p:cNvSpPr>
              <p:nvPr/>
            </p:nvSpPr>
            <p:spPr bwMode="auto">
              <a:xfrm flipV="1">
                <a:off x="2112" y="1714"/>
                <a:ext cx="20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9" name="Line 245"/>
              <p:cNvSpPr>
                <a:spLocks noChangeShapeType="1"/>
              </p:cNvSpPr>
              <p:nvPr/>
            </p:nvSpPr>
            <p:spPr bwMode="auto">
              <a:xfrm flipV="1">
                <a:off x="2160" y="1705"/>
                <a:ext cx="18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0" name="Line 246"/>
              <p:cNvSpPr>
                <a:spLocks noChangeShapeType="1"/>
              </p:cNvSpPr>
              <p:nvPr/>
            </p:nvSpPr>
            <p:spPr bwMode="auto">
              <a:xfrm flipV="1">
                <a:off x="2206" y="1696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1" name="Line 247"/>
              <p:cNvSpPr>
                <a:spLocks noChangeShapeType="1"/>
              </p:cNvSpPr>
              <p:nvPr/>
            </p:nvSpPr>
            <p:spPr bwMode="auto">
              <a:xfrm flipV="1">
                <a:off x="2254" y="1685"/>
                <a:ext cx="20" cy="4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2" name="Freeform 248"/>
              <p:cNvSpPr>
                <a:spLocks/>
              </p:cNvSpPr>
              <p:nvPr/>
            </p:nvSpPr>
            <p:spPr bwMode="auto">
              <a:xfrm>
                <a:off x="2301" y="1676"/>
                <a:ext cx="19" cy="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3" y="9"/>
                  </a:cxn>
                  <a:cxn ang="0">
                    <a:pos x="98" y="0"/>
                  </a:cxn>
                </a:cxnLst>
                <a:rect l="0" t="0" r="r" b="b"/>
                <a:pathLst>
                  <a:path w="98" h="18">
                    <a:moveTo>
                      <a:pt x="0" y="18"/>
                    </a:moveTo>
                    <a:lnTo>
                      <a:pt x="63" y="9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3" name="Line 249"/>
              <p:cNvSpPr>
                <a:spLocks noChangeShapeType="1"/>
              </p:cNvSpPr>
              <p:nvPr/>
            </p:nvSpPr>
            <p:spPr bwMode="auto">
              <a:xfrm flipV="1">
                <a:off x="2349" y="1668"/>
                <a:ext cx="19" cy="3"/>
              </a:xfrm>
              <a:prstGeom prst="line">
                <a:avLst/>
              </a:prstGeom>
              <a:noFill/>
              <a:ln w="0">
                <a:solidFill>
                  <a:srgbClr val="24272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635" name="Line 251"/>
            <p:cNvSpPr>
              <a:spLocks noChangeShapeType="1"/>
            </p:cNvSpPr>
            <p:nvPr/>
          </p:nvSpPr>
          <p:spPr bwMode="auto">
            <a:xfrm flipV="1">
              <a:off x="2397" y="1657"/>
              <a:ext cx="18" cy="3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6" name="Line 252"/>
            <p:cNvSpPr>
              <a:spLocks noChangeShapeType="1"/>
            </p:cNvSpPr>
            <p:nvPr/>
          </p:nvSpPr>
          <p:spPr bwMode="auto">
            <a:xfrm flipV="1">
              <a:off x="2443" y="1648"/>
              <a:ext cx="20" cy="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7" name="Freeform 253"/>
            <p:cNvSpPr>
              <a:spLocks/>
            </p:cNvSpPr>
            <p:nvPr/>
          </p:nvSpPr>
          <p:spPr bwMode="auto">
            <a:xfrm>
              <a:off x="2491" y="1639"/>
              <a:ext cx="18" cy="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7" y="8"/>
                </a:cxn>
                <a:cxn ang="0">
                  <a:pos x="89" y="0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lnTo>
                    <a:pt x="27" y="8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8" name="Line 254"/>
            <p:cNvSpPr>
              <a:spLocks noChangeShapeType="1"/>
            </p:cNvSpPr>
            <p:nvPr/>
          </p:nvSpPr>
          <p:spPr bwMode="auto">
            <a:xfrm flipV="1">
              <a:off x="2537" y="1630"/>
              <a:ext cx="20" cy="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9" name="Line 255"/>
            <p:cNvSpPr>
              <a:spLocks noChangeShapeType="1"/>
            </p:cNvSpPr>
            <p:nvPr/>
          </p:nvSpPr>
          <p:spPr bwMode="auto">
            <a:xfrm flipV="1">
              <a:off x="2585" y="1619"/>
              <a:ext cx="20" cy="6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0" name="Line 256"/>
            <p:cNvSpPr>
              <a:spLocks noChangeShapeType="1"/>
            </p:cNvSpPr>
            <p:nvPr/>
          </p:nvSpPr>
          <p:spPr bwMode="auto">
            <a:xfrm flipV="1">
              <a:off x="2634" y="1611"/>
              <a:ext cx="17" cy="3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1" name="Line 257"/>
            <p:cNvSpPr>
              <a:spLocks noChangeShapeType="1"/>
            </p:cNvSpPr>
            <p:nvPr/>
          </p:nvSpPr>
          <p:spPr bwMode="auto">
            <a:xfrm flipV="1">
              <a:off x="2680" y="1602"/>
              <a:ext cx="19" cy="3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2" name="Freeform 258"/>
            <p:cNvSpPr>
              <a:spLocks/>
            </p:cNvSpPr>
            <p:nvPr/>
          </p:nvSpPr>
          <p:spPr bwMode="auto">
            <a:xfrm>
              <a:off x="2728" y="1593"/>
              <a:ext cx="19" cy="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19"/>
                </a:cxn>
                <a:cxn ang="0">
                  <a:pos x="97" y="0"/>
                </a:cxn>
              </a:cxnLst>
              <a:rect l="0" t="0" r="r" b="b"/>
              <a:pathLst>
                <a:path w="97" h="19">
                  <a:moveTo>
                    <a:pt x="0" y="19"/>
                  </a:moveTo>
                  <a:lnTo>
                    <a:pt x="8" y="19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3" name="Line 259"/>
            <p:cNvSpPr>
              <a:spLocks noChangeShapeType="1"/>
            </p:cNvSpPr>
            <p:nvPr/>
          </p:nvSpPr>
          <p:spPr bwMode="auto">
            <a:xfrm flipV="1">
              <a:off x="2776" y="1584"/>
              <a:ext cx="18" cy="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4" name="Line 260"/>
            <p:cNvSpPr>
              <a:spLocks noChangeShapeType="1"/>
            </p:cNvSpPr>
            <p:nvPr/>
          </p:nvSpPr>
          <p:spPr bwMode="auto">
            <a:xfrm flipV="1">
              <a:off x="2822" y="1575"/>
              <a:ext cx="20" cy="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5" name="Line 261"/>
            <p:cNvSpPr>
              <a:spLocks noChangeShapeType="1"/>
            </p:cNvSpPr>
            <p:nvPr/>
          </p:nvSpPr>
          <p:spPr bwMode="auto">
            <a:xfrm flipV="1">
              <a:off x="2870" y="1568"/>
              <a:ext cx="20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6" name="Line 262"/>
            <p:cNvSpPr>
              <a:spLocks noChangeShapeType="1"/>
            </p:cNvSpPr>
            <p:nvPr/>
          </p:nvSpPr>
          <p:spPr bwMode="auto">
            <a:xfrm flipV="1">
              <a:off x="2918" y="1559"/>
              <a:ext cx="18" cy="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7" name="Line 263"/>
            <p:cNvSpPr>
              <a:spLocks noChangeShapeType="1"/>
            </p:cNvSpPr>
            <p:nvPr/>
          </p:nvSpPr>
          <p:spPr bwMode="auto">
            <a:xfrm flipV="1">
              <a:off x="2965" y="1550"/>
              <a:ext cx="19" cy="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8" name="Line 264"/>
            <p:cNvSpPr>
              <a:spLocks noChangeShapeType="1"/>
            </p:cNvSpPr>
            <p:nvPr/>
          </p:nvSpPr>
          <p:spPr bwMode="auto">
            <a:xfrm flipV="1">
              <a:off x="3013" y="1543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9" name="Freeform 265"/>
            <p:cNvSpPr>
              <a:spLocks/>
            </p:cNvSpPr>
            <p:nvPr/>
          </p:nvSpPr>
          <p:spPr bwMode="auto">
            <a:xfrm>
              <a:off x="3061" y="1534"/>
              <a:ext cx="19" cy="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8" y="8"/>
                </a:cxn>
                <a:cxn ang="0">
                  <a:pos x="99" y="0"/>
                </a:cxn>
              </a:cxnLst>
              <a:rect l="0" t="0" r="r" b="b"/>
              <a:pathLst>
                <a:path w="99" h="18">
                  <a:moveTo>
                    <a:pt x="0" y="18"/>
                  </a:moveTo>
                  <a:lnTo>
                    <a:pt x="18" y="8"/>
                  </a:lnTo>
                  <a:lnTo>
                    <a:pt x="99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0" name="Line 266"/>
            <p:cNvSpPr>
              <a:spLocks noChangeShapeType="1"/>
            </p:cNvSpPr>
            <p:nvPr/>
          </p:nvSpPr>
          <p:spPr bwMode="auto">
            <a:xfrm flipV="1">
              <a:off x="3109" y="1527"/>
              <a:ext cx="17" cy="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1" name="Line 267"/>
            <p:cNvSpPr>
              <a:spLocks noChangeShapeType="1"/>
            </p:cNvSpPr>
            <p:nvPr/>
          </p:nvSpPr>
          <p:spPr bwMode="auto">
            <a:xfrm flipV="1">
              <a:off x="3155" y="1520"/>
              <a:ext cx="20" cy="3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2" name="Freeform 268"/>
            <p:cNvSpPr>
              <a:spLocks/>
            </p:cNvSpPr>
            <p:nvPr/>
          </p:nvSpPr>
          <p:spPr bwMode="auto">
            <a:xfrm>
              <a:off x="3203" y="1515"/>
              <a:ext cx="20" cy="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7" y="9"/>
                </a:cxn>
                <a:cxn ang="0">
                  <a:pos x="99" y="0"/>
                </a:cxn>
              </a:cxnLst>
              <a:rect l="0" t="0" r="r" b="b"/>
              <a:pathLst>
                <a:path w="99" h="9">
                  <a:moveTo>
                    <a:pt x="0" y="9"/>
                  </a:moveTo>
                  <a:lnTo>
                    <a:pt x="27" y="9"/>
                  </a:lnTo>
                  <a:lnTo>
                    <a:pt x="99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3" name="Line 269"/>
            <p:cNvSpPr>
              <a:spLocks noChangeShapeType="1"/>
            </p:cNvSpPr>
            <p:nvPr/>
          </p:nvSpPr>
          <p:spPr bwMode="auto">
            <a:xfrm flipV="1">
              <a:off x="3251" y="1509"/>
              <a:ext cx="20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4" name="Line 270"/>
            <p:cNvSpPr>
              <a:spLocks noChangeShapeType="1"/>
            </p:cNvSpPr>
            <p:nvPr/>
          </p:nvSpPr>
          <p:spPr bwMode="auto">
            <a:xfrm flipV="1">
              <a:off x="3299" y="1504"/>
              <a:ext cx="20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5" name="Freeform 271"/>
            <p:cNvSpPr>
              <a:spLocks/>
            </p:cNvSpPr>
            <p:nvPr/>
          </p:nvSpPr>
          <p:spPr bwMode="auto">
            <a:xfrm>
              <a:off x="3347" y="1500"/>
              <a:ext cx="20" cy="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1" y="0"/>
                </a:cxn>
                <a:cxn ang="0">
                  <a:pos x="98" y="0"/>
                </a:cxn>
              </a:cxnLst>
              <a:rect l="0" t="0" r="r" b="b"/>
              <a:pathLst>
                <a:path w="98" h="8">
                  <a:moveTo>
                    <a:pt x="0" y="8"/>
                  </a:moveTo>
                  <a:lnTo>
                    <a:pt x="81" y="0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6" name="Line 272"/>
            <p:cNvSpPr>
              <a:spLocks noChangeShapeType="1"/>
            </p:cNvSpPr>
            <p:nvPr/>
          </p:nvSpPr>
          <p:spPr bwMode="auto">
            <a:xfrm flipV="1">
              <a:off x="3395" y="1495"/>
              <a:ext cx="20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7" name="Freeform 273"/>
            <p:cNvSpPr>
              <a:spLocks/>
            </p:cNvSpPr>
            <p:nvPr/>
          </p:nvSpPr>
          <p:spPr bwMode="auto">
            <a:xfrm>
              <a:off x="3443" y="1492"/>
              <a:ext cx="20" cy="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8" y="0"/>
                </a:cxn>
                <a:cxn ang="0">
                  <a:pos x="98" y="0"/>
                </a:cxn>
              </a:cxnLst>
              <a:rect l="0" t="0" r="r" b="b"/>
              <a:pathLst>
                <a:path w="98" h="8">
                  <a:moveTo>
                    <a:pt x="0" y="8"/>
                  </a:moveTo>
                  <a:lnTo>
                    <a:pt x="88" y="0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8" name="Line 274"/>
            <p:cNvSpPr>
              <a:spLocks noChangeShapeType="1"/>
            </p:cNvSpPr>
            <p:nvPr/>
          </p:nvSpPr>
          <p:spPr bwMode="auto">
            <a:xfrm flipV="1">
              <a:off x="3492" y="1486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9" name="Line 275"/>
            <p:cNvSpPr>
              <a:spLocks noChangeShapeType="1"/>
            </p:cNvSpPr>
            <p:nvPr/>
          </p:nvSpPr>
          <p:spPr bwMode="auto">
            <a:xfrm flipV="1">
              <a:off x="3540" y="1483"/>
              <a:ext cx="19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0" name="Line 276"/>
            <p:cNvSpPr>
              <a:spLocks noChangeShapeType="1"/>
            </p:cNvSpPr>
            <p:nvPr/>
          </p:nvSpPr>
          <p:spPr bwMode="auto">
            <a:xfrm flipV="1">
              <a:off x="3588" y="1479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1" name="Line 277"/>
            <p:cNvSpPr>
              <a:spLocks noChangeShapeType="1"/>
            </p:cNvSpPr>
            <p:nvPr/>
          </p:nvSpPr>
          <p:spPr bwMode="auto">
            <a:xfrm flipV="1">
              <a:off x="3636" y="1475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2" name="Line 278"/>
            <p:cNvSpPr>
              <a:spLocks noChangeShapeType="1"/>
            </p:cNvSpPr>
            <p:nvPr/>
          </p:nvSpPr>
          <p:spPr bwMode="auto">
            <a:xfrm flipV="1">
              <a:off x="3684" y="1470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3" name="Line 279"/>
            <p:cNvSpPr>
              <a:spLocks noChangeShapeType="1"/>
            </p:cNvSpPr>
            <p:nvPr/>
          </p:nvSpPr>
          <p:spPr bwMode="auto">
            <a:xfrm flipV="1">
              <a:off x="3732" y="1466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4" name="Line 280"/>
            <p:cNvSpPr>
              <a:spLocks noChangeShapeType="1"/>
            </p:cNvSpPr>
            <p:nvPr/>
          </p:nvSpPr>
          <p:spPr bwMode="auto">
            <a:xfrm flipV="1">
              <a:off x="3780" y="1463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5" name="Line 281"/>
            <p:cNvSpPr>
              <a:spLocks noChangeShapeType="1"/>
            </p:cNvSpPr>
            <p:nvPr/>
          </p:nvSpPr>
          <p:spPr bwMode="auto">
            <a:xfrm flipV="1">
              <a:off x="3828" y="1459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6" name="Line 282"/>
            <p:cNvSpPr>
              <a:spLocks noChangeShapeType="1"/>
            </p:cNvSpPr>
            <p:nvPr/>
          </p:nvSpPr>
          <p:spPr bwMode="auto">
            <a:xfrm flipV="1">
              <a:off x="3876" y="1456"/>
              <a:ext cx="19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7" name="Line 283"/>
            <p:cNvSpPr>
              <a:spLocks noChangeShapeType="1"/>
            </p:cNvSpPr>
            <p:nvPr/>
          </p:nvSpPr>
          <p:spPr bwMode="auto">
            <a:xfrm flipV="1">
              <a:off x="3926" y="1452"/>
              <a:ext cx="17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8" name="Line 284"/>
            <p:cNvSpPr>
              <a:spLocks noChangeShapeType="1"/>
            </p:cNvSpPr>
            <p:nvPr/>
          </p:nvSpPr>
          <p:spPr bwMode="auto">
            <a:xfrm flipV="1">
              <a:off x="3974" y="1449"/>
              <a:ext cx="18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9" name="Line 285"/>
            <p:cNvSpPr>
              <a:spLocks noChangeShapeType="1"/>
            </p:cNvSpPr>
            <p:nvPr/>
          </p:nvSpPr>
          <p:spPr bwMode="auto">
            <a:xfrm flipV="1">
              <a:off x="4022" y="1445"/>
              <a:ext cx="18" cy="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0" name="Rectangle 286"/>
            <p:cNvSpPr>
              <a:spLocks noChangeArrowheads="1"/>
            </p:cNvSpPr>
            <p:nvPr/>
          </p:nvSpPr>
          <p:spPr bwMode="auto">
            <a:xfrm>
              <a:off x="3572" y="1152"/>
              <a:ext cx="32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34498F"/>
                  </a:solidFill>
                  <a:effectLst/>
                  <a:latin typeface="Times New Roman" pitchFamily="18" charset="0"/>
                  <a:cs typeface="Arial" pitchFamily="34" charset="0"/>
                </a:rPr>
                <a:t>Process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71" name="Rectangle 287"/>
            <p:cNvSpPr>
              <a:spLocks noChangeArrowheads="1"/>
            </p:cNvSpPr>
            <p:nvPr/>
          </p:nvSpPr>
          <p:spPr bwMode="auto">
            <a:xfrm>
              <a:off x="3572" y="1311"/>
              <a:ext cx="56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34498F"/>
                  </a:solidFill>
                  <a:effectLst/>
                  <a:latin typeface="Times New Roman" pitchFamily="18" charset="0"/>
                  <a:cs typeface="Arial" pitchFamily="34" charset="0"/>
                </a:rPr>
                <a:t>Development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6" name="TextBox 345"/>
          <p:cNvSpPr txBox="1"/>
          <p:nvPr/>
        </p:nvSpPr>
        <p:spPr>
          <a:xfrm>
            <a:off x="4716016" y="3789040"/>
            <a:ext cx="3567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i="1" dirty="0" smtClean="0"/>
              <a:t>Power vs. Signal to </a:t>
            </a:r>
            <a:r>
              <a:rPr lang="de-DE" sz="2200" i="1" dirty="0" err="1" smtClean="0"/>
              <a:t>Noise</a:t>
            </a:r>
            <a:r>
              <a:rPr lang="de-DE" sz="2200" i="1" dirty="0" smtClean="0"/>
              <a:t> S/N</a:t>
            </a:r>
            <a:endParaRPr lang="de-DE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A77C6-4676-4D83-82A9-366D5D24CBDA}" type="slidenum">
              <a:rPr lang="en-US" altLang="de-DE" smtClean="0"/>
              <a:pPr/>
              <a:t>13</a:t>
            </a:fld>
            <a:endParaRPr lang="en-US" altLang="de-DE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Comparison of Analog-Digital</a:t>
            </a:r>
            <a:br>
              <a:rPr lang="de-DE" altLang="de-DE" smtClean="0"/>
            </a:br>
            <a:endParaRPr lang="de-DE" altLang="de-DE" smtClean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838200" y="1046163"/>
          <a:ext cx="21240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Formel" r:id="rId4" imgW="1231366" imgH="203112" progId="">
                  <p:embed/>
                </p:oleObj>
              </mc:Choice>
              <mc:Fallback>
                <p:oleObj name="Formel" r:id="rId4" imgW="1231366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46163"/>
                        <a:ext cx="21240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838200" y="1600200"/>
          <a:ext cx="20510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Formel" r:id="rId6" imgW="1193800" imgH="254000" progId="Equation.DSMT4">
                  <p:embed/>
                </p:oleObj>
              </mc:Choice>
              <mc:Fallback>
                <p:oleObj name="Formel" r:id="rId6" imgW="11938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0510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9906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sz="1800"/>
              <a:t>Analog:</a:t>
            </a:r>
            <a:endParaRPr lang="de-DE" altLang="de-DE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6002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sz="1800"/>
              <a:t>Digital: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524000" y="2276475"/>
            <a:ext cx="1392238" cy="84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702945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14350" y="3276600"/>
            <a:ext cx="33375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de-DE" sz="2000" dirty="0" smtClean="0"/>
              <a:t>CMOS process optimized for digital circuits</a:t>
            </a:r>
            <a:endParaRPr lang="en-US" altLang="de-DE" sz="2000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33400" y="3962400"/>
            <a:ext cx="283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de-DE" sz="2000" dirty="0" smtClean="0"/>
              <a:t>CAD/EDA mainly for digital circuits</a:t>
            </a:r>
            <a:endParaRPr lang="en-US" altLang="de-DE" sz="2000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33400" y="4724400"/>
            <a:ext cx="283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de-DE" sz="2000" smtClean="0"/>
              <a:t>Complex algorithms</a:t>
            </a:r>
            <a:br>
              <a:rPr lang="en-US" altLang="de-DE" sz="2000" smtClean="0"/>
            </a:br>
            <a:r>
              <a:rPr lang="en-US" altLang="de-DE" sz="2000" smtClean="0"/>
              <a:t>possible</a:t>
            </a:r>
            <a:endParaRPr lang="en-US" altLang="de-DE" sz="200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14350" y="5445224"/>
            <a:ext cx="283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de-DE" sz="2000" dirty="0" smtClean="0"/>
              <a:t>Insensitive to noise</a:t>
            </a:r>
            <a:endParaRPr lang="en-US" altLang="de-DE" sz="2000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715000" y="3657600"/>
            <a:ext cx="30334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de-DE" sz="2000" dirty="0" smtClean="0"/>
              <a:t>High functional density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de-DE" sz="1800" dirty="0" smtClean="0"/>
              <a:t>--&gt; small chip size</a:t>
            </a:r>
            <a:endParaRPr lang="en-US" altLang="de-DE" sz="1800" dirty="0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715000" y="4419600"/>
            <a:ext cx="283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de-DE" sz="2000" dirty="0" smtClean="0"/>
              <a:t>No truncation and limitation</a:t>
            </a:r>
            <a:endParaRPr lang="en-US" altLang="de-DE" sz="2000" dirty="0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715000" y="5181600"/>
            <a:ext cx="283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de-DE" sz="2200" b="1" dirty="0" smtClean="0">
                <a:solidFill>
                  <a:srgbClr val="3333FF"/>
                </a:solidFill>
              </a:rPr>
              <a:t>Interfaces to real world</a:t>
            </a:r>
            <a:endParaRPr lang="en-US" altLang="de-DE" sz="2200" b="1" dirty="0">
              <a:solidFill>
                <a:srgbClr val="3333FF"/>
              </a:solidFill>
            </a:endParaRPr>
          </a:p>
        </p:txBody>
      </p:sp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3043238" y="914400"/>
          <a:ext cx="5948362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Tabelle" r:id="rId8" imgW="6921000" imgH="2202120" progId="Excel.Sheet.8">
                  <p:embed/>
                </p:oleObj>
              </mc:Choice>
              <mc:Fallback>
                <p:oleObj name="Tabelle" r:id="rId8" imgW="6921000" imgH="2202120" progId="Excel.Shee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914400"/>
                        <a:ext cx="5948362" cy="201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3043238" y="1295400"/>
          <a:ext cx="6048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Microsoft Office Excel 2003 Worksheet" r:id="rId10" imgW="5956251" imgH="330120" progId="Excel.Sheet.8">
                  <p:embed/>
                </p:oleObj>
              </mc:Choice>
              <mc:Fallback>
                <p:oleObj name="Microsoft Office Excel 2003 Worksheet" r:id="rId10" imgW="5956251" imgH="330120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1295400"/>
                        <a:ext cx="60483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2"/>
          <p:cNvGraphicFramePr>
            <a:graphicFrameLocks noChangeAspect="1"/>
          </p:cNvGraphicFramePr>
          <p:nvPr/>
        </p:nvGraphicFramePr>
        <p:xfrm>
          <a:off x="3043238" y="1957388"/>
          <a:ext cx="6048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Worksheet" r:id="rId12" imgW="5956251" imgH="330120" progId="Excel.Sheet.8">
                  <p:embed/>
                </p:oleObj>
              </mc:Choice>
              <mc:Fallback>
                <p:oleObj name="Worksheet" r:id="rId12" imgW="5956251" imgH="330120" progId="Excel.Shee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1957388"/>
                        <a:ext cx="60483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3" name="Object 23"/>
          <p:cNvGraphicFramePr>
            <a:graphicFrameLocks noChangeAspect="1"/>
          </p:cNvGraphicFramePr>
          <p:nvPr/>
        </p:nvGraphicFramePr>
        <p:xfrm>
          <a:off x="3043238" y="2590800"/>
          <a:ext cx="57737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Microsoft Excel 2003-Arbeitsblatt" r:id="rId14" imgW="5686512" imgH="343016" progId="Excel.Sheet.8">
                  <p:embed/>
                </p:oleObj>
              </mc:Choice>
              <mc:Fallback>
                <p:oleObj name="Microsoft Excel 2003-Arbeitsblatt" r:id="rId14" imgW="5686512" imgH="343016" progId="Excel.Shee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590800"/>
                        <a:ext cx="577373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3043238" y="2262188"/>
          <a:ext cx="6048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Worksheet" r:id="rId16" imgW="5956251" imgH="330120" progId="Excel.Sheet.8">
                  <p:embed/>
                </p:oleObj>
              </mc:Choice>
              <mc:Fallback>
                <p:oleObj name="Worksheet" r:id="rId16" imgW="5956251" imgH="330120" progId="Excel.Shee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262188"/>
                        <a:ext cx="60483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5" name="Object 25"/>
          <p:cNvGraphicFramePr>
            <a:graphicFrameLocks/>
          </p:cNvGraphicFramePr>
          <p:nvPr/>
        </p:nvGraphicFramePr>
        <p:xfrm>
          <a:off x="3043238" y="1600200"/>
          <a:ext cx="60483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Worksheet" r:id="rId18" imgW="5956251" imgH="330120" progId="Excel.Sheet.8">
                  <p:embed/>
                </p:oleObj>
              </mc:Choice>
              <mc:Fallback>
                <p:oleObj name="Worksheet" r:id="rId18" imgW="5956251" imgH="330120" progId="Excel.Sheet.8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1600200"/>
                        <a:ext cx="60483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19113" y="2052638"/>
            <a:ext cx="196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sz="2000">
                <a:latin typeface="Symbol" pitchFamily="18" charset="2"/>
              </a:rPr>
              <a:t>a</a:t>
            </a:r>
            <a:r>
              <a:rPr lang="de-DE" altLang="de-DE" sz="2000"/>
              <a:t>: Activity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48" grpId="0" animBg="1"/>
      <p:bldP spid="10249" grpId="0" animBg="1"/>
      <p:bldP spid="10250" grpId="0" build="p" autoUpdateAnimBg="0"/>
      <p:bldP spid="10251" grpId="0" autoUpdateAnimBg="0"/>
      <p:bldP spid="10252" grpId="0" autoUpdateAnimBg="0"/>
      <p:bldP spid="10254" grpId="0" autoUpdateAnimBg="0"/>
      <p:bldP spid="10256" grpId="0" autoUpdateAnimBg="0"/>
      <p:bldP spid="10257" grpId="0" autoUpdateAnimBg="0"/>
      <p:bldP spid="10258" grpId="0" autoUpdateAnimBg="0"/>
      <p:bldP spid="10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1F7E45-A52A-4545-8ED5-4C03BF417212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Dual Slope Converter for Digital-Voltmeter</a:t>
            </a:r>
            <a:br>
              <a:rPr lang="de-DE" altLang="de-DE" smtClean="0"/>
            </a:br>
            <a:endParaRPr lang="de-DE" altLang="de-DE" smtClean="0"/>
          </a:p>
        </p:txBody>
      </p:sp>
      <p:pic>
        <p:nvPicPr>
          <p:cNvPr id="12294" name="Picture 6" descr="k1s1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33800"/>
            <a:ext cx="41148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6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771775" y="4149725"/>
          <a:ext cx="15240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Formel" r:id="rId5" imgW="927100" imgH="431800" progId="Equation.DSMT4">
                  <p:embed/>
                </p:oleObj>
              </mc:Choice>
              <mc:Fallback>
                <p:oleObj name="Formel" r:id="rId5" imgW="9271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149725"/>
                        <a:ext cx="15240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9" name="Group 9"/>
          <p:cNvGrpSpPr>
            <a:grpSpLocks noChangeAspect="1"/>
          </p:cNvGrpSpPr>
          <p:nvPr/>
        </p:nvGrpSpPr>
        <p:grpSpPr bwMode="auto">
          <a:xfrm>
            <a:off x="3276600" y="823913"/>
            <a:ext cx="4876800" cy="3824287"/>
            <a:chOff x="2064" y="519"/>
            <a:chExt cx="3072" cy="2409"/>
          </a:xfrm>
        </p:grpSpPr>
        <p:sp>
          <p:nvSpPr>
            <p:cNvPr id="1536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064" y="545"/>
              <a:ext cx="3072" cy="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064" y="519"/>
              <a:ext cx="12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2144" y="583"/>
              <a:ext cx="11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in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2603" y="582"/>
              <a:ext cx="48" cy="48"/>
            </a:xfrm>
            <a:custGeom>
              <a:avLst/>
              <a:gdLst/>
              <a:ahLst/>
              <a:cxnLst>
                <a:cxn ang="0">
                  <a:pos x="288" y="144"/>
                </a:cxn>
                <a:cxn ang="0">
                  <a:pos x="288" y="176"/>
                </a:cxn>
                <a:cxn ang="0">
                  <a:pos x="288" y="209"/>
                </a:cxn>
                <a:cxn ang="0">
                  <a:pos x="273" y="225"/>
                </a:cxn>
                <a:cxn ang="0">
                  <a:pos x="257" y="256"/>
                </a:cxn>
                <a:cxn ang="0">
                  <a:pos x="224" y="272"/>
                </a:cxn>
                <a:cxn ang="0">
                  <a:pos x="208" y="288"/>
                </a:cxn>
                <a:cxn ang="0">
                  <a:pos x="176" y="288"/>
                </a:cxn>
                <a:cxn ang="0">
                  <a:pos x="144" y="288"/>
                </a:cxn>
                <a:cxn ang="0">
                  <a:pos x="112" y="288"/>
                </a:cxn>
                <a:cxn ang="0">
                  <a:pos x="80" y="288"/>
                </a:cxn>
                <a:cxn ang="0">
                  <a:pos x="64" y="272"/>
                </a:cxn>
                <a:cxn ang="0">
                  <a:pos x="32" y="256"/>
                </a:cxn>
                <a:cxn ang="0">
                  <a:pos x="16" y="225"/>
                </a:cxn>
                <a:cxn ang="0">
                  <a:pos x="0" y="209"/>
                </a:cxn>
                <a:cxn ang="0">
                  <a:pos x="0" y="176"/>
                </a:cxn>
                <a:cxn ang="0">
                  <a:pos x="0" y="144"/>
                </a:cxn>
                <a:cxn ang="0">
                  <a:pos x="0" y="112"/>
                </a:cxn>
                <a:cxn ang="0">
                  <a:pos x="0" y="96"/>
                </a:cxn>
                <a:cxn ang="0">
                  <a:pos x="16" y="65"/>
                </a:cxn>
                <a:cxn ang="0">
                  <a:pos x="32" y="49"/>
                </a:cxn>
                <a:cxn ang="0">
                  <a:pos x="64" y="16"/>
                </a:cxn>
                <a:cxn ang="0">
                  <a:pos x="80" y="16"/>
                </a:cxn>
                <a:cxn ang="0">
                  <a:pos x="112" y="0"/>
                </a:cxn>
                <a:cxn ang="0">
                  <a:pos x="144" y="0"/>
                </a:cxn>
                <a:cxn ang="0">
                  <a:pos x="176" y="0"/>
                </a:cxn>
                <a:cxn ang="0">
                  <a:pos x="208" y="16"/>
                </a:cxn>
                <a:cxn ang="0">
                  <a:pos x="224" y="16"/>
                </a:cxn>
                <a:cxn ang="0">
                  <a:pos x="257" y="49"/>
                </a:cxn>
                <a:cxn ang="0">
                  <a:pos x="273" y="65"/>
                </a:cxn>
                <a:cxn ang="0">
                  <a:pos x="288" y="96"/>
                </a:cxn>
                <a:cxn ang="0">
                  <a:pos x="288" y="112"/>
                </a:cxn>
                <a:cxn ang="0">
                  <a:pos x="288" y="144"/>
                </a:cxn>
              </a:cxnLst>
              <a:rect l="0" t="0" r="r" b="b"/>
              <a:pathLst>
                <a:path w="288" h="288">
                  <a:moveTo>
                    <a:pt x="288" y="144"/>
                  </a:moveTo>
                  <a:lnTo>
                    <a:pt x="288" y="176"/>
                  </a:lnTo>
                  <a:lnTo>
                    <a:pt x="288" y="209"/>
                  </a:lnTo>
                  <a:lnTo>
                    <a:pt x="273" y="225"/>
                  </a:lnTo>
                  <a:lnTo>
                    <a:pt x="257" y="256"/>
                  </a:lnTo>
                  <a:lnTo>
                    <a:pt x="224" y="272"/>
                  </a:lnTo>
                  <a:lnTo>
                    <a:pt x="208" y="288"/>
                  </a:lnTo>
                  <a:lnTo>
                    <a:pt x="176" y="288"/>
                  </a:lnTo>
                  <a:lnTo>
                    <a:pt x="144" y="288"/>
                  </a:lnTo>
                  <a:lnTo>
                    <a:pt x="112" y="288"/>
                  </a:lnTo>
                  <a:lnTo>
                    <a:pt x="80" y="288"/>
                  </a:lnTo>
                  <a:lnTo>
                    <a:pt x="64" y="272"/>
                  </a:lnTo>
                  <a:lnTo>
                    <a:pt x="32" y="256"/>
                  </a:lnTo>
                  <a:lnTo>
                    <a:pt x="16" y="225"/>
                  </a:lnTo>
                  <a:lnTo>
                    <a:pt x="0" y="209"/>
                  </a:lnTo>
                  <a:lnTo>
                    <a:pt x="0" y="176"/>
                  </a:lnTo>
                  <a:lnTo>
                    <a:pt x="0" y="144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16" y="65"/>
                  </a:lnTo>
                  <a:lnTo>
                    <a:pt x="32" y="49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6" y="0"/>
                  </a:lnTo>
                  <a:lnTo>
                    <a:pt x="208" y="16"/>
                  </a:lnTo>
                  <a:lnTo>
                    <a:pt x="224" y="16"/>
                  </a:lnTo>
                  <a:lnTo>
                    <a:pt x="257" y="49"/>
                  </a:lnTo>
                  <a:lnTo>
                    <a:pt x="273" y="65"/>
                  </a:lnTo>
                  <a:lnTo>
                    <a:pt x="288" y="96"/>
                  </a:lnTo>
                  <a:lnTo>
                    <a:pt x="288" y="112"/>
                  </a:lnTo>
                  <a:lnTo>
                    <a:pt x="288" y="144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2502" y="606"/>
              <a:ext cx="101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2790" y="737"/>
              <a:ext cx="51" cy="50"/>
            </a:xfrm>
            <a:custGeom>
              <a:avLst/>
              <a:gdLst/>
              <a:ahLst/>
              <a:cxnLst>
                <a:cxn ang="0">
                  <a:pos x="304" y="161"/>
                </a:cxn>
                <a:cxn ang="0">
                  <a:pos x="289" y="193"/>
                </a:cxn>
                <a:cxn ang="0">
                  <a:pos x="289" y="225"/>
                </a:cxn>
                <a:cxn ang="0">
                  <a:pos x="273" y="241"/>
                </a:cxn>
                <a:cxn ang="0">
                  <a:pos x="257" y="273"/>
                </a:cxn>
                <a:cxn ang="0">
                  <a:pos x="240" y="288"/>
                </a:cxn>
                <a:cxn ang="0">
                  <a:pos x="208" y="305"/>
                </a:cxn>
                <a:cxn ang="0">
                  <a:pos x="176" y="305"/>
                </a:cxn>
                <a:cxn ang="0">
                  <a:pos x="144" y="305"/>
                </a:cxn>
                <a:cxn ang="0">
                  <a:pos x="113" y="305"/>
                </a:cxn>
                <a:cxn ang="0">
                  <a:pos x="96" y="305"/>
                </a:cxn>
                <a:cxn ang="0">
                  <a:pos x="64" y="288"/>
                </a:cxn>
                <a:cxn ang="0">
                  <a:pos x="48" y="273"/>
                </a:cxn>
                <a:cxn ang="0">
                  <a:pos x="32" y="241"/>
                </a:cxn>
                <a:cxn ang="0">
                  <a:pos x="16" y="225"/>
                </a:cxn>
                <a:cxn ang="0">
                  <a:pos x="0" y="193"/>
                </a:cxn>
                <a:cxn ang="0">
                  <a:pos x="0" y="161"/>
                </a:cxn>
                <a:cxn ang="0">
                  <a:pos x="0" y="128"/>
                </a:cxn>
                <a:cxn ang="0">
                  <a:pos x="16" y="97"/>
                </a:cxn>
                <a:cxn ang="0">
                  <a:pos x="32" y="81"/>
                </a:cxn>
                <a:cxn ang="0">
                  <a:pos x="48" y="49"/>
                </a:cxn>
                <a:cxn ang="0">
                  <a:pos x="64" y="33"/>
                </a:cxn>
                <a:cxn ang="0">
                  <a:pos x="96" y="17"/>
                </a:cxn>
                <a:cxn ang="0">
                  <a:pos x="113" y="17"/>
                </a:cxn>
                <a:cxn ang="0">
                  <a:pos x="144" y="0"/>
                </a:cxn>
                <a:cxn ang="0">
                  <a:pos x="176" y="17"/>
                </a:cxn>
                <a:cxn ang="0">
                  <a:pos x="208" y="17"/>
                </a:cxn>
                <a:cxn ang="0">
                  <a:pos x="240" y="33"/>
                </a:cxn>
                <a:cxn ang="0">
                  <a:pos x="257" y="49"/>
                </a:cxn>
                <a:cxn ang="0">
                  <a:pos x="273" y="81"/>
                </a:cxn>
                <a:cxn ang="0">
                  <a:pos x="289" y="97"/>
                </a:cxn>
                <a:cxn ang="0">
                  <a:pos x="289" y="128"/>
                </a:cxn>
                <a:cxn ang="0">
                  <a:pos x="304" y="161"/>
                </a:cxn>
              </a:cxnLst>
              <a:rect l="0" t="0" r="r" b="b"/>
              <a:pathLst>
                <a:path w="304" h="305">
                  <a:moveTo>
                    <a:pt x="304" y="161"/>
                  </a:moveTo>
                  <a:lnTo>
                    <a:pt x="289" y="193"/>
                  </a:lnTo>
                  <a:lnTo>
                    <a:pt x="289" y="225"/>
                  </a:lnTo>
                  <a:lnTo>
                    <a:pt x="273" y="241"/>
                  </a:lnTo>
                  <a:lnTo>
                    <a:pt x="257" y="273"/>
                  </a:lnTo>
                  <a:lnTo>
                    <a:pt x="240" y="288"/>
                  </a:lnTo>
                  <a:lnTo>
                    <a:pt x="208" y="305"/>
                  </a:lnTo>
                  <a:lnTo>
                    <a:pt x="176" y="305"/>
                  </a:lnTo>
                  <a:lnTo>
                    <a:pt x="144" y="305"/>
                  </a:lnTo>
                  <a:lnTo>
                    <a:pt x="113" y="305"/>
                  </a:lnTo>
                  <a:lnTo>
                    <a:pt x="96" y="305"/>
                  </a:lnTo>
                  <a:lnTo>
                    <a:pt x="64" y="288"/>
                  </a:lnTo>
                  <a:lnTo>
                    <a:pt x="48" y="273"/>
                  </a:lnTo>
                  <a:lnTo>
                    <a:pt x="32" y="241"/>
                  </a:lnTo>
                  <a:lnTo>
                    <a:pt x="16" y="225"/>
                  </a:lnTo>
                  <a:lnTo>
                    <a:pt x="0" y="193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16" y="97"/>
                  </a:lnTo>
                  <a:lnTo>
                    <a:pt x="32" y="81"/>
                  </a:lnTo>
                  <a:lnTo>
                    <a:pt x="48" y="49"/>
                  </a:lnTo>
                  <a:lnTo>
                    <a:pt x="64" y="33"/>
                  </a:lnTo>
                  <a:lnTo>
                    <a:pt x="96" y="17"/>
                  </a:lnTo>
                  <a:lnTo>
                    <a:pt x="113" y="17"/>
                  </a:lnTo>
                  <a:lnTo>
                    <a:pt x="144" y="0"/>
                  </a:lnTo>
                  <a:lnTo>
                    <a:pt x="176" y="17"/>
                  </a:lnTo>
                  <a:lnTo>
                    <a:pt x="208" y="17"/>
                  </a:lnTo>
                  <a:lnTo>
                    <a:pt x="240" y="33"/>
                  </a:lnTo>
                  <a:lnTo>
                    <a:pt x="257" y="49"/>
                  </a:lnTo>
                  <a:lnTo>
                    <a:pt x="273" y="81"/>
                  </a:lnTo>
                  <a:lnTo>
                    <a:pt x="289" y="97"/>
                  </a:lnTo>
                  <a:lnTo>
                    <a:pt x="289" y="128"/>
                  </a:lnTo>
                  <a:lnTo>
                    <a:pt x="304" y="161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 flipH="1">
              <a:off x="2841" y="763"/>
              <a:ext cx="162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2566" y="763"/>
              <a:ext cx="224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595" y="705"/>
              <a:ext cx="14" cy="120"/>
            </a:xfrm>
            <a:custGeom>
              <a:avLst/>
              <a:gdLst/>
              <a:ahLst/>
              <a:cxnLst>
                <a:cxn ang="0">
                  <a:pos x="81" y="721"/>
                </a:cxn>
                <a:cxn ang="0">
                  <a:pos x="49" y="626"/>
                </a:cxn>
                <a:cxn ang="0">
                  <a:pos x="17" y="545"/>
                </a:cxn>
                <a:cxn ang="0">
                  <a:pos x="0" y="449"/>
                </a:cxn>
                <a:cxn ang="0">
                  <a:pos x="0" y="353"/>
                </a:cxn>
                <a:cxn ang="0">
                  <a:pos x="0" y="273"/>
                </a:cxn>
                <a:cxn ang="0">
                  <a:pos x="17" y="176"/>
                </a:cxn>
                <a:cxn ang="0">
                  <a:pos x="49" y="81"/>
                </a:cxn>
                <a:cxn ang="0">
                  <a:pos x="81" y="0"/>
                </a:cxn>
              </a:cxnLst>
              <a:rect l="0" t="0" r="r" b="b"/>
              <a:pathLst>
                <a:path w="81" h="721">
                  <a:moveTo>
                    <a:pt x="81" y="721"/>
                  </a:moveTo>
                  <a:lnTo>
                    <a:pt x="49" y="626"/>
                  </a:lnTo>
                  <a:lnTo>
                    <a:pt x="17" y="545"/>
                  </a:lnTo>
                  <a:lnTo>
                    <a:pt x="0" y="449"/>
                  </a:lnTo>
                  <a:lnTo>
                    <a:pt x="0" y="353"/>
                  </a:lnTo>
                  <a:lnTo>
                    <a:pt x="0" y="273"/>
                  </a:lnTo>
                  <a:lnTo>
                    <a:pt x="17" y="176"/>
                  </a:lnTo>
                  <a:lnTo>
                    <a:pt x="49" y="8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582" y="806"/>
              <a:ext cx="45" cy="51"/>
            </a:xfrm>
            <a:custGeom>
              <a:avLst/>
              <a:gdLst/>
              <a:ahLst/>
              <a:cxnLst>
                <a:cxn ang="0">
                  <a:pos x="272" y="304"/>
                </a:cxn>
                <a:cxn ang="0">
                  <a:pos x="0" y="128"/>
                </a:cxn>
                <a:cxn ang="0">
                  <a:pos x="176" y="0"/>
                </a:cxn>
                <a:cxn ang="0">
                  <a:pos x="272" y="304"/>
                </a:cxn>
              </a:cxnLst>
              <a:rect l="0" t="0" r="r" b="b"/>
              <a:pathLst>
                <a:path w="272" h="304">
                  <a:moveTo>
                    <a:pt x="272" y="304"/>
                  </a:moveTo>
                  <a:lnTo>
                    <a:pt x="0" y="128"/>
                  </a:lnTo>
                  <a:lnTo>
                    <a:pt x="176" y="0"/>
                  </a:lnTo>
                  <a:lnTo>
                    <a:pt x="272" y="3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2582" y="806"/>
              <a:ext cx="45" cy="51"/>
            </a:xfrm>
            <a:custGeom>
              <a:avLst/>
              <a:gdLst/>
              <a:ahLst/>
              <a:cxnLst>
                <a:cxn ang="0">
                  <a:pos x="272" y="304"/>
                </a:cxn>
                <a:cxn ang="0">
                  <a:pos x="0" y="128"/>
                </a:cxn>
                <a:cxn ang="0">
                  <a:pos x="176" y="0"/>
                </a:cxn>
                <a:cxn ang="0">
                  <a:pos x="272" y="304"/>
                </a:cxn>
              </a:cxnLst>
              <a:rect l="0" t="0" r="r" b="b"/>
              <a:pathLst>
                <a:path w="272" h="304">
                  <a:moveTo>
                    <a:pt x="272" y="304"/>
                  </a:moveTo>
                  <a:lnTo>
                    <a:pt x="0" y="128"/>
                  </a:lnTo>
                  <a:lnTo>
                    <a:pt x="176" y="0"/>
                  </a:lnTo>
                  <a:lnTo>
                    <a:pt x="272" y="304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2582" y="806"/>
              <a:ext cx="45" cy="51"/>
            </a:xfrm>
            <a:custGeom>
              <a:avLst/>
              <a:gdLst/>
              <a:ahLst/>
              <a:cxnLst>
                <a:cxn ang="0">
                  <a:pos x="272" y="304"/>
                </a:cxn>
                <a:cxn ang="0">
                  <a:pos x="0" y="128"/>
                </a:cxn>
                <a:cxn ang="0">
                  <a:pos x="176" y="0"/>
                </a:cxn>
                <a:cxn ang="0">
                  <a:pos x="272" y="304"/>
                </a:cxn>
              </a:cxnLst>
              <a:rect l="0" t="0" r="r" b="b"/>
              <a:pathLst>
                <a:path w="272" h="304">
                  <a:moveTo>
                    <a:pt x="272" y="304"/>
                  </a:moveTo>
                  <a:lnTo>
                    <a:pt x="0" y="128"/>
                  </a:lnTo>
                  <a:lnTo>
                    <a:pt x="176" y="0"/>
                  </a:lnTo>
                  <a:lnTo>
                    <a:pt x="272" y="30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2582" y="806"/>
              <a:ext cx="45" cy="51"/>
            </a:xfrm>
            <a:custGeom>
              <a:avLst/>
              <a:gdLst/>
              <a:ahLst/>
              <a:cxnLst>
                <a:cxn ang="0">
                  <a:pos x="272" y="304"/>
                </a:cxn>
                <a:cxn ang="0">
                  <a:pos x="0" y="128"/>
                </a:cxn>
                <a:cxn ang="0">
                  <a:pos x="176" y="0"/>
                </a:cxn>
                <a:cxn ang="0">
                  <a:pos x="272" y="304"/>
                </a:cxn>
              </a:cxnLst>
              <a:rect l="0" t="0" r="r" b="b"/>
              <a:pathLst>
                <a:path w="272" h="304">
                  <a:moveTo>
                    <a:pt x="272" y="304"/>
                  </a:moveTo>
                  <a:lnTo>
                    <a:pt x="0" y="128"/>
                  </a:lnTo>
                  <a:lnTo>
                    <a:pt x="176" y="0"/>
                  </a:lnTo>
                  <a:lnTo>
                    <a:pt x="272" y="304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2582" y="670"/>
              <a:ext cx="45" cy="51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176" y="304"/>
                </a:cxn>
                <a:cxn ang="0">
                  <a:pos x="0" y="160"/>
                </a:cxn>
                <a:cxn ang="0">
                  <a:pos x="272" y="0"/>
                </a:cxn>
              </a:cxnLst>
              <a:rect l="0" t="0" r="r" b="b"/>
              <a:pathLst>
                <a:path w="272" h="304">
                  <a:moveTo>
                    <a:pt x="272" y="0"/>
                  </a:moveTo>
                  <a:lnTo>
                    <a:pt x="176" y="304"/>
                  </a:lnTo>
                  <a:lnTo>
                    <a:pt x="0" y="16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2582" y="670"/>
              <a:ext cx="45" cy="51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176" y="304"/>
                </a:cxn>
                <a:cxn ang="0">
                  <a:pos x="0" y="160"/>
                </a:cxn>
                <a:cxn ang="0">
                  <a:pos x="272" y="0"/>
                </a:cxn>
              </a:cxnLst>
              <a:rect l="0" t="0" r="r" b="b"/>
              <a:pathLst>
                <a:path w="272" h="304">
                  <a:moveTo>
                    <a:pt x="272" y="0"/>
                  </a:moveTo>
                  <a:lnTo>
                    <a:pt x="176" y="304"/>
                  </a:lnTo>
                  <a:lnTo>
                    <a:pt x="0" y="160"/>
                  </a:lnTo>
                  <a:lnTo>
                    <a:pt x="272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2582" y="670"/>
              <a:ext cx="45" cy="51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176" y="304"/>
                </a:cxn>
                <a:cxn ang="0">
                  <a:pos x="0" y="160"/>
                </a:cxn>
                <a:cxn ang="0">
                  <a:pos x="272" y="0"/>
                </a:cxn>
              </a:cxnLst>
              <a:rect l="0" t="0" r="r" b="b"/>
              <a:pathLst>
                <a:path w="272" h="304">
                  <a:moveTo>
                    <a:pt x="272" y="0"/>
                  </a:moveTo>
                  <a:lnTo>
                    <a:pt x="176" y="304"/>
                  </a:lnTo>
                  <a:lnTo>
                    <a:pt x="0" y="16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2582" y="670"/>
              <a:ext cx="45" cy="51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176" y="304"/>
                </a:cxn>
                <a:cxn ang="0">
                  <a:pos x="0" y="160"/>
                </a:cxn>
                <a:cxn ang="0">
                  <a:pos x="272" y="0"/>
                </a:cxn>
              </a:cxnLst>
              <a:rect l="0" t="0" r="r" b="b"/>
              <a:pathLst>
                <a:path w="272" h="304">
                  <a:moveTo>
                    <a:pt x="272" y="0"/>
                  </a:moveTo>
                  <a:lnTo>
                    <a:pt x="176" y="304"/>
                  </a:lnTo>
                  <a:lnTo>
                    <a:pt x="0" y="160"/>
                  </a:lnTo>
                  <a:lnTo>
                    <a:pt x="272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2603" y="894"/>
              <a:ext cx="48" cy="51"/>
            </a:xfrm>
            <a:custGeom>
              <a:avLst/>
              <a:gdLst/>
              <a:ahLst/>
              <a:cxnLst>
                <a:cxn ang="0">
                  <a:pos x="288" y="145"/>
                </a:cxn>
                <a:cxn ang="0">
                  <a:pos x="288" y="176"/>
                </a:cxn>
                <a:cxn ang="0">
                  <a:pos x="288" y="208"/>
                </a:cxn>
                <a:cxn ang="0">
                  <a:pos x="273" y="241"/>
                </a:cxn>
                <a:cxn ang="0">
                  <a:pos x="257" y="257"/>
                </a:cxn>
                <a:cxn ang="0">
                  <a:pos x="224" y="273"/>
                </a:cxn>
                <a:cxn ang="0">
                  <a:pos x="208" y="289"/>
                </a:cxn>
                <a:cxn ang="0">
                  <a:pos x="176" y="305"/>
                </a:cxn>
                <a:cxn ang="0">
                  <a:pos x="144" y="305"/>
                </a:cxn>
                <a:cxn ang="0">
                  <a:pos x="112" y="305"/>
                </a:cxn>
                <a:cxn ang="0">
                  <a:pos x="80" y="289"/>
                </a:cxn>
                <a:cxn ang="0">
                  <a:pos x="64" y="273"/>
                </a:cxn>
                <a:cxn ang="0">
                  <a:pos x="32" y="257"/>
                </a:cxn>
                <a:cxn ang="0">
                  <a:pos x="16" y="241"/>
                </a:cxn>
                <a:cxn ang="0">
                  <a:pos x="0" y="208"/>
                </a:cxn>
                <a:cxn ang="0">
                  <a:pos x="0" y="176"/>
                </a:cxn>
                <a:cxn ang="0">
                  <a:pos x="0" y="145"/>
                </a:cxn>
                <a:cxn ang="0">
                  <a:pos x="0" y="129"/>
                </a:cxn>
                <a:cxn ang="0">
                  <a:pos x="0" y="97"/>
                </a:cxn>
                <a:cxn ang="0">
                  <a:pos x="16" y="64"/>
                </a:cxn>
                <a:cxn ang="0">
                  <a:pos x="32" y="48"/>
                </a:cxn>
                <a:cxn ang="0">
                  <a:pos x="64" y="32"/>
                </a:cxn>
                <a:cxn ang="0">
                  <a:pos x="80" y="16"/>
                </a:cxn>
                <a:cxn ang="0">
                  <a:pos x="112" y="0"/>
                </a:cxn>
                <a:cxn ang="0">
                  <a:pos x="144" y="0"/>
                </a:cxn>
                <a:cxn ang="0">
                  <a:pos x="176" y="0"/>
                </a:cxn>
                <a:cxn ang="0">
                  <a:pos x="208" y="16"/>
                </a:cxn>
                <a:cxn ang="0">
                  <a:pos x="224" y="32"/>
                </a:cxn>
                <a:cxn ang="0">
                  <a:pos x="257" y="48"/>
                </a:cxn>
                <a:cxn ang="0">
                  <a:pos x="273" y="64"/>
                </a:cxn>
                <a:cxn ang="0">
                  <a:pos x="288" y="97"/>
                </a:cxn>
                <a:cxn ang="0">
                  <a:pos x="288" y="129"/>
                </a:cxn>
                <a:cxn ang="0">
                  <a:pos x="288" y="145"/>
                </a:cxn>
              </a:cxnLst>
              <a:rect l="0" t="0" r="r" b="b"/>
              <a:pathLst>
                <a:path w="288" h="305">
                  <a:moveTo>
                    <a:pt x="288" y="145"/>
                  </a:moveTo>
                  <a:lnTo>
                    <a:pt x="288" y="176"/>
                  </a:lnTo>
                  <a:lnTo>
                    <a:pt x="288" y="208"/>
                  </a:lnTo>
                  <a:lnTo>
                    <a:pt x="273" y="241"/>
                  </a:lnTo>
                  <a:lnTo>
                    <a:pt x="257" y="257"/>
                  </a:lnTo>
                  <a:lnTo>
                    <a:pt x="224" y="273"/>
                  </a:lnTo>
                  <a:lnTo>
                    <a:pt x="208" y="289"/>
                  </a:lnTo>
                  <a:lnTo>
                    <a:pt x="176" y="305"/>
                  </a:lnTo>
                  <a:lnTo>
                    <a:pt x="144" y="305"/>
                  </a:lnTo>
                  <a:lnTo>
                    <a:pt x="112" y="305"/>
                  </a:lnTo>
                  <a:lnTo>
                    <a:pt x="80" y="289"/>
                  </a:lnTo>
                  <a:lnTo>
                    <a:pt x="64" y="273"/>
                  </a:lnTo>
                  <a:lnTo>
                    <a:pt x="32" y="257"/>
                  </a:lnTo>
                  <a:lnTo>
                    <a:pt x="16" y="241"/>
                  </a:lnTo>
                  <a:lnTo>
                    <a:pt x="0" y="208"/>
                  </a:lnTo>
                  <a:lnTo>
                    <a:pt x="0" y="176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7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64" y="32"/>
                  </a:lnTo>
                  <a:lnTo>
                    <a:pt x="80" y="16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6" y="0"/>
                  </a:lnTo>
                  <a:lnTo>
                    <a:pt x="208" y="16"/>
                  </a:lnTo>
                  <a:lnTo>
                    <a:pt x="224" y="32"/>
                  </a:lnTo>
                  <a:lnTo>
                    <a:pt x="257" y="48"/>
                  </a:lnTo>
                  <a:lnTo>
                    <a:pt x="273" y="64"/>
                  </a:lnTo>
                  <a:lnTo>
                    <a:pt x="288" y="97"/>
                  </a:lnTo>
                  <a:lnTo>
                    <a:pt x="288" y="129"/>
                  </a:lnTo>
                  <a:lnTo>
                    <a:pt x="288" y="145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2472" y="918"/>
              <a:ext cx="131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H="1">
              <a:off x="2907" y="763"/>
              <a:ext cx="190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2288" y="582"/>
              <a:ext cx="51" cy="48"/>
            </a:xfrm>
            <a:custGeom>
              <a:avLst/>
              <a:gdLst/>
              <a:ahLst/>
              <a:cxnLst>
                <a:cxn ang="0">
                  <a:pos x="304" y="144"/>
                </a:cxn>
                <a:cxn ang="0">
                  <a:pos x="304" y="176"/>
                </a:cxn>
                <a:cxn ang="0">
                  <a:pos x="288" y="209"/>
                </a:cxn>
                <a:cxn ang="0">
                  <a:pos x="271" y="225"/>
                </a:cxn>
                <a:cxn ang="0">
                  <a:pos x="255" y="256"/>
                </a:cxn>
                <a:cxn ang="0">
                  <a:pos x="239" y="272"/>
                </a:cxn>
                <a:cxn ang="0">
                  <a:pos x="207" y="288"/>
                </a:cxn>
                <a:cxn ang="0">
                  <a:pos x="192" y="288"/>
                </a:cxn>
                <a:cxn ang="0">
                  <a:pos x="160" y="288"/>
                </a:cxn>
                <a:cxn ang="0">
                  <a:pos x="127" y="288"/>
                </a:cxn>
                <a:cxn ang="0">
                  <a:pos x="95" y="288"/>
                </a:cxn>
                <a:cxn ang="0">
                  <a:pos x="63" y="272"/>
                </a:cxn>
                <a:cxn ang="0">
                  <a:pos x="47" y="256"/>
                </a:cxn>
                <a:cxn ang="0">
                  <a:pos x="32" y="225"/>
                </a:cxn>
                <a:cxn ang="0">
                  <a:pos x="16" y="209"/>
                </a:cxn>
                <a:cxn ang="0">
                  <a:pos x="16" y="176"/>
                </a:cxn>
                <a:cxn ang="0">
                  <a:pos x="0" y="144"/>
                </a:cxn>
                <a:cxn ang="0">
                  <a:pos x="16" y="112"/>
                </a:cxn>
                <a:cxn ang="0">
                  <a:pos x="16" y="96"/>
                </a:cxn>
                <a:cxn ang="0">
                  <a:pos x="32" y="65"/>
                </a:cxn>
                <a:cxn ang="0">
                  <a:pos x="47" y="49"/>
                </a:cxn>
                <a:cxn ang="0">
                  <a:pos x="63" y="16"/>
                </a:cxn>
                <a:cxn ang="0">
                  <a:pos x="95" y="16"/>
                </a:cxn>
                <a:cxn ang="0">
                  <a:pos x="127" y="0"/>
                </a:cxn>
                <a:cxn ang="0">
                  <a:pos x="160" y="0"/>
                </a:cxn>
                <a:cxn ang="0">
                  <a:pos x="192" y="0"/>
                </a:cxn>
                <a:cxn ang="0">
                  <a:pos x="207" y="16"/>
                </a:cxn>
                <a:cxn ang="0">
                  <a:pos x="239" y="16"/>
                </a:cxn>
                <a:cxn ang="0">
                  <a:pos x="255" y="49"/>
                </a:cxn>
                <a:cxn ang="0">
                  <a:pos x="271" y="65"/>
                </a:cxn>
                <a:cxn ang="0">
                  <a:pos x="288" y="96"/>
                </a:cxn>
                <a:cxn ang="0">
                  <a:pos x="304" y="112"/>
                </a:cxn>
                <a:cxn ang="0">
                  <a:pos x="304" y="144"/>
                </a:cxn>
              </a:cxnLst>
              <a:rect l="0" t="0" r="r" b="b"/>
              <a:pathLst>
                <a:path w="304" h="288">
                  <a:moveTo>
                    <a:pt x="304" y="144"/>
                  </a:moveTo>
                  <a:lnTo>
                    <a:pt x="304" y="176"/>
                  </a:lnTo>
                  <a:lnTo>
                    <a:pt x="288" y="209"/>
                  </a:lnTo>
                  <a:lnTo>
                    <a:pt x="271" y="225"/>
                  </a:lnTo>
                  <a:lnTo>
                    <a:pt x="255" y="256"/>
                  </a:lnTo>
                  <a:lnTo>
                    <a:pt x="239" y="272"/>
                  </a:lnTo>
                  <a:lnTo>
                    <a:pt x="207" y="288"/>
                  </a:lnTo>
                  <a:lnTo>
                    <a:pt x="192" y="288"/>
                  </a:lnTo>
                  <a:lnTo>
                    <a:pt x="160" y="288"/>
                  </a:lnTo>
                  <a:lnTo>
                    <a:pt x="127" y="288"/>
                  </a:lnTo>
                  <a:lnTo>
                    <a:pt x="95" y="288"/>
                  </a:lnTo>
                  <a:lnTo>
                    <a:pt x="63" y="272"/>
                  </a:lnTo>
                  <a:lnTo>
                    <a:pt x="47" y="256"/>
                  </a:lnTo>
                  <a:lnTo>
                    <a:pt x="32" y="225"/>
                  </a:lnTo>
                  <a:lnTo>
                    <a:pt x="16" y="209"/>
                  </a:lnTo>
                  <a:lnTo>
                    <a:pt x="16" y="176"/>
                  </a:lnTo>
                  <a:lnTo>
                    <a:pt x="0" y="144"/>
                  </a:lnTo>
                  <a:lnTo>
                    <a:pt x="16" y="112"/>
                  </a:lnTo>
                  <a:lnTo>
                    <a:pt x="16" y="96"/>
                  </a:lnTo>
                  <a:lnTo>
                    <a:pt x="32" y="65"/>
                  </a:lnTo>
                  <a:lnTo>
                    <a:pt x="47" y="49"/>
                  </a:lnTo>
                  <a:lnTo>
                    <a:pt x="63" y="16"/>
                  </a:lnTo>
                  <a:lnTo>
                    <a:pt x="95" y="16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7" y="16"/>
                  </a:lnTo>
                  <a:lnTo>
                    <a:pt x="239" y="16"/>
                  </a:lnTo>
                  <a:lnTo>
                    <a:pt x="255" y="49"/>
                  </a:lnTo>
                  <a:lnTo>
                    <a:pt x="271" y="65"/>
                  </a:lnTo>
                  <a:lnTo>
                    <a:pt x="288" y="96"/>
                  </a:lnTo>
                  <a:lnTo>
                    <a:pt x="304" y="112"/>
                  </a:lnTo>
                  <a:lnTo>
                    <a:pt x="304" y="144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 flipH="1">
              <a:off x="2339" y="606"/>
              <a:ext cx="163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2064" y="831"/>
              <a:ext cx="12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2144" y="895"/>
              <a:ext cx="1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Ref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>
              <a:off x="2314" y="945"/>
              <a:ext cx="1" cy="420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>
              <a:off x="2288" y="894"/>
              <a:ext cx="51" cy="51"/>
            </a:xfrm>
            <a:custGeom>
              <a:avLst/>
              <a:gdLst/>
              <a:ahLst/>
              <a:cxnLst>
                <a:cxn ang="0">
                  <a:pos x="304" y="145"/>
                </a:cxn>
                <a:cxn ang="0">
                  <a:pos x="304" y="176"/>
                </a:cxn>
                <a:cxn ang="0">
                  <a:pos x="288" y="208"/>
                </a:cxn>
                <a:cxn ang="0">
                  <a:pos x="271" y="241"/>
                </a:cxn>
                <a:cxn ang="0">
                  <a:pos x="255" y="257"/>
                </a:cxn>
                <a:cxn ang="0">
                  <a:pos x="239" y="273"/>
                </a:cxn>
                <a:cxn ang="0">
                  <a:pos x="207" y="289"/>
                </a:cxn>
                <a:cxn ang="0">
                  <a:pos x="192" y="305"/>
                </a:cxn>
                <a:cxn ang="0">
                  <a:pos x="160" y="305"/>
                </a:cxn>
                <a:cxn ang="0">
                  <a:pos x="127" y="305"/>
                </a:cxn>
                <a:cxn ang="0">
                  <a:pos x="95" y="289"/>
                </a:cxn>
                <a:cxn ang="0">
                  <a:pos x="63" y="273"/>
                </a:cxn>
                <a:cxn ang="0">
                  <a:pos x="47" y="257"/>
                </a:cxn>
                <a:cxn ang="0">
                  <a:pos x="32" y="241"/>
                </a:cxn>
                <a:cxn ang="0">
                  <a:pos x="16" y="208"/>
                </a:cxn>
                <a:cxn ang="0">
                  <a:pos x="16" y="176"/>
                </a:cxn>
                <a:cxn ang="0">
                  <a:pos x="0" y="145"/>
                </a:cxn>
                <a:cxn ang="0">
                  <a:pos x="16" y="129"/>
                </a:cxn>
                <a:cxn ang="0">
                  <a:pos x="16" y="97"/>
                </a:cxn>
                <a:cxn ang="0">
                  <a:pos x="32" y="64"/>
                </a:cxn>
                <a:cxn ang="0">
                  <a:pos x="47" y="48"/>
                </a:cxn>
                <a:cxn ang="0">
                  <a:pos x="63" y="32"/>
                </a:cxn>
                <a:cxn ang="0">
                  <a:pos x="95" y="16"/>
                </a:cxn>
                <a:cxn ang="0">
                  <a:pos x="127" y="0"/>
                </a:cxn>
                <a:cxn ang="0">
                  <a:pos x="160" y="0"/>
                </a:cxn>
                <a:cxn ang="0">
                  <a:pos x="192" y="0"/>
                </a:cxn>
                <a:cxn ang="0">
                  <a:pos x="207" y="16"/>
                </a:cxn>
                <a:cxn ang="0">
                  <a:pos x="239" y="32"/>
                </a:cxn>
                <a:cxn ang="0">
                  <a:pos x="255" y="48"/>
                </a:cxn>
                <a:cxn ang="0">
                  <a:pos x="271" y="64"/>
                </a:cxn>
                <a:cxn ang="0">
                  <a:pos x="288" y="97"/>
                </a:cxn>
                <a:cxn ang="0">
                  <a:pos x="304" y="129"/>
                </a:cxn>
                <a:cxn ang="0">
                  <a:pos x="304" y="145"/>
                </a:cxn>
              </a:cxnLst>
              <a:rect l="0" t="0" r="r" b="b"/>
              <a:pathLst>
                <a:path w="304" h="305">
                  <a:moveTo>
                    <a:pt x="304" y="145"/>
                  </a:moveTo>
                  <a:lnTo>
                    <a:pt x="304" y="176"/>
                  </a:lnTo>
                  <a:lnTo>
                    <a:pt x="288" y="208"/>
                  </a:lnTo>
                  <a:lnTo>
                    <a:pt x="271" y="241"/>
                  </a:lnTo>
                  <a:lnTo>
                    <a:pt x="255" y="257"/>
                  </a:lnTo>
                  <a:lnTo>
                    <a:pt x="239" y="273"/>
                  </a:lnTo>
                  <a:lnTo>
                    <a:pt x="207" y="289"/>
                  </a:lnTo>
                  <a:lnTo>
                    <a:pt x="192" y="305"/>
                  </a:lnTo>
                  <a:lnTo>
                    <a:pt x="160" y="305"/>
                  </a:lnTo>
                  <a:lnTo>
                    <a:pt x="127" y="305"/>
                  </a:lnTo>
                  <a:lnTo>
                    <a:pt x="95" y="289"/>
                  </a:lnTo>
                  <a:lnTo>
                    <a:pt x="63" y="273"/>
                  </a:lnTo>
                  <a:lnTo>
                    <a:pt x="47" y="257"/>
                  </a:lnTo>
                  <a:lnTo>
                    <a:pt x="32" y="241"/>
                  </a:lnTo>
                  <a:lnTo>
                    <a:pt x="16" y="208"/>
                  </a:lnTo>
                  <a:lnTo>
                    <a:pt x="16" y="176"/>
                  </a:lnTo>
                  <a:lnTo>
                    <a:pt x="0" y="145"/>
                  </a:lnTo>
                  <a:lnTo>
                    <a:pt x="16" y="129"/>
                  </a:lnTo>
                  <a:lnTo>
                    <a:pt x="16" y="97"/>
                  </a:lnTo>
                  <a:lnTo>
                    <a:pt x="32" y="64"/>
                  </a:lnTo>
                  <a:lnTo>
                    <a:pt x="47" y="48"/>
                  </a:lnTo>
                  <a:lnTo>
                    <a:pt x="63" y="32"/>
                  </a:lnTo>
                  <a:lnTo>
                    <a:pt x="95" y="16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7" y="16"/>
                  </a:lnTo>
                  <a:lnTo>
                    <a:pt x="239" y="32"/>
                  </a:lnTo>
                  <a:lnTo>
                    <a:pt x="255" y="48"/>
                  </a:lnTo>
                  <a:lnTo>
                    <a:pt x="271" y="64"/>
                  </a:lnTo>
                  <a:lnTo>
                    <a:pt x="288" y="97"/>
                  </a:lnTo>
                  <a:lnTo>
                    <a:pt x="304" y="129"/>
                  </a:lnTo>
                  <a:lnTo>
                    <a:pt x="304" y="145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H="1">
              <a:off x="2339" y="918"/>
              <a:ext cx="163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96" name="Rectangle 36"/>
            <p:cNvSpPr>
              <a:spLocks noChangeArrowheads="1"/>
            </p:cNvSpPr>
            <p:nvPr/>
          </p:nvSpPr>
          <p:spPr bwMode="auto">
            <a:xfrm>
              <a:off x="3097" y="699"/>
              <a:ext cx="312" cy="126"/>
            </a:xfrm>
            <a:prstGeom prst="rect">
              <a:avLst/>
            </a:prstGeom>
            <a:noFill/>
            <a:ln w="0">
              <a:solidFill>
                <a:srgbClr val="2427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3567" y="918"/>
              <a:ext cx="469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7" y="1312"/>
                </a:cxn>
                <a:cxn ang="0">
                  <a:pos x="0" y="2817"/>
                </a:cxn>
                <a:cxn ang="0">
                  <a:pos x="0" y="0"/>
                </a:cxn>
              </a:cxnLst>
              <a:rect l="0" t="0" r="r" b="b"/>
              <a:pathLst>
                <a:path w="2817" h="2817">
                  <a:moveTo>
                    <a:pt x="0" y="0"/>
                  </a:moveTo>
                  <a:lnTo>
                    <a:pt x="2817" y="1312"/>
                  </a:lnTo>
                  <a:lnTo>
                    <a:pt x="0" y="281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3409" y="763"/>
              <a:ext cx="158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0"/>
                </a:cxn>
                <a:cxn ang="0">
                  <a:pos x="560" y="1873"/>
                </a:cxn>
                <a:cxn ang="0">
                  <a:pos x="945" y="1873"/>
                </a:cxn>
              </a:cxnLst>
              <a:rect l="0" t="0" r="r" b="b"/>
              <a:pathLst>
                <a:path w="945" h="1873">
                  <a:moveTo>
                    <a:pt x="0" y="0"/>
                  </a:moveTo>
                  <a:lnTo>
                    <a:pt x="560" y="0"/>
                  </a:lnTo>
                  <a:lnTo>
                    <a:pt x="560" y="1873"/>
                  </a:lnTo>
                  <a:lnTo>
                    <a:pt x="945" y="1873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>
              <a:off x="3628" y="1201"/>
              <a:ext cx="1" cy="6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>
              <a:off x="3599" y="1230"/>
              <a:ext cx="61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>
              <a:off x="3599" y="1076"/>
              <a:ext cx="61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2" name="Line 42"/>
            <p:cNvSpPr>
              <a:spLocks noChangeShapeType="1"/>
            </p:cNvSpPr>
            <p:nvPr/>
          </p:nvSpPr>
          <p:spPr bwMode="auto">
            <a:xfrm>
              <a:off x="3404" y="1545"/>
              <a:ext cx="200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3" name="Line 43"/>
            <p:cNvSpPr>
              <a:spLocks noChangeShapeType="1"/>
            </p:cNvSpPr>
            <p:nvPr/>
          </p:nvSpPr>
          <p:spPr bwMode="auto">
            <a:xfrm flipV="1">
              <a:off x="3503" y="1444"/>
              <a:ext cx="1" cy="10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3503" y="1230"/>
              <a:ext cx="64" cy="222"/>
            </a:xfrm>
            <a:custGeom>
              <a:avLst/>
              <a:gdLst/>
              <a:ahLst/>
              <a:cxnLst>
                <a:cxn ang="0">
                  <a:pos x="385" y="0"/>
                </a:cxn>
                <a:cxn ang="0">
                  <a:pos x="0" y="0"/>
                </a:cxn>
                <a:cxn ang="0">
                  <a:pos x="0" y="1329"/>
                </a:cxn>
              </a:cxnLst>
              <a:rect l="0" t="0" r="r" b="b"/>
              <a:pathLst>
                <a:path w="385" h="1329">
                  <a:moveTo>
                    <a:pt x="385" y="0"/>
                  </a:moveTo>
                  <a:lnTo>
                    <a:pt x="0" y="0"/>
                  </a:lnTo>
                  <a:lnTo>
                    <a:pt x="0" y="1329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5" name="Line 45"/>
            <p:cNvSpPr>
              <a:spLocks noChangeShapeType="1"/>
            </p:cNvSpPr>
            <p:nvPr/>
          </p:nvSpPr>
          <p:spPr bwMode="auto">
            <a:xfrm flipV="1">
              <a:off x="3842" y="662"/>
              <a:ext cx="1" cy="20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 flipV="1">
              <a:off x="3791" y="662"/>
              <a:ext cx="1" cy="200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3842" y="763"/>
              <a:ext cx="98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8" name="Line 48"/>
            <p:cNvSpPr>
              <a:spLocks noChangeShapeType="1"/>
            </p:cNvSpPr>
            <p:nvPr/>
          </p:nvSpPr>
          <p:spPr bwMode="auto">
            <a:xfrm flipH="1">
              <a:off x="3692" y="763"/>
              <a:ext cx="99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09" name="Line 49"/>
            <p:cNvSpPr>
              <a:spLocks noChangeShapeType="1"/>
            </p:cNvSpPr>
            <p:nvPr/>
          </p:nvSpPr>
          <p:spPr bwMode="auto">
            <a:xfrm>
              <a:off x="3503" y="763"/>
              <a:ext cx="219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10" name="Freeform 50"/>
            <p:cNvSpPr>
              <a:spLocks/>
            </p:cNvSpPr>
            <p:nvPr/>
          </p:nvSpPr>
          <p:spPr bwMode="auto">
            <a:xfrm>
              <a:off x="3940" y="763"/>
              <a:ext cx="251" cy="374"/>
            </a:xfrm>
            <a:custGeom>
              <a:avLst/>
              <a:gdLst/>
              <a:ahLst/>
              <a:cxnLst>
                <a:cxn ang="0">
                  <a:pos x="576" y="2241"/>
                </a:cxn>
                <a:cxn ang="0">
                  <a:pos x="1506" y="2241"/>
                </a:cxn>
                <a:cxn ang="0">
                  <a:pos x="1506" y="0"/>
                </a:cxn>
                <a:cxn ang="0">
                  <a:pos x="0" y="0"/>
                </a:cxn>
              </a:cxnLst>
              <a:rect l="0" t="0" r="r" b="b"/>
              <a:pathLst>
                <a:path w="1506" h="2241">
                  <a:moveTo>
                    <a:pt x="576" y="2241"/>
                  </a:moveTo>
                  <a:lnTo>
                    <a:pt x="1506" y="2241"/>
                  </a:lnTo>
                  <a:lnTo>
                    <a:pt x="150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>
              <a:off x="4506" y="763"/>
              <a:ext cx="470" cy="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9" y="1313"/>
                </a:cxn>
                <a:cxn ang="0">
                  <a:pos x="0" y="2802"/>
                </a:cxn>
                <a:cxn ang="0">
                  <a:pos x="0" y="0"/>
                </a:cxn>
              </a:cxnLst>
              <a:rect l="0" t="0" r="r" b="b"/>
              <a:pathLst>
                <a:path w="2819" h="2802">
                  <a:moveTo>
                    <a:pt x="0" y="0"/>
                  </a:moveTo>
                  <a:lnTo>
                    <a:pt x="2819" y="1313"/>
                  </a:lnTo>
                  <a:lnTo>
                    <a:pt x="0" y="280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4655" y="928"/>
              <a:ext cx="13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>
              <a:off x="4191" y="918"/>
              <a:ext cx="315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14" name="Line 54"/>
            <p:cNvSpPr>
              <a:spLocks noChangeShapeType="1"/>
            </p:cNvSpPr>
            <p:nvPr/>
          </p:nvSpPr>
          <p:spPr bwMode="auto">
            <a:xfrm>
              <a:off x="4343" y="1388"/>
              <a:ext cx="201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15" name="Line 55"/>
            <p:cNvSpPr>
              <a:spLocks noChangeShapeType="1"/>
            </p:cNvSpPr>
            <p:nvPr/>
          </p:nvSpPr>
          <p:spPr bwMode="auto">
            <a:xfrm flipV="1">
              <a:off x="4442" y="1289"/>
              <a:ext cx="1" cy="99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>
              <a:off x="4442" y="1076"/>
              <a:ext cx="64" cy="218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0"/>
                </a:cxn>
                <a:cxn ang="0">
                  <a:pos x="0" y="1313"/>
                </a:cxn>
              </a:cxnLst>
              <a:rect l="0" t="0" r="r" b="b"/>
              <a:pathLst>
                <a:path w="383" h="1313">
                  <a:moveTo>
                    <a:pt x="383" y="0"/>
                  </a:moveTo>
                  <a:lnTo>
                    <a:pt x="0" y="0"/>
                  </a:lnTo>
                  <a:lnTo>
                    <a:pt x="0" y="1313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3316" y="1951"/>
              <a:ext cx="814" cy="437"/>
            </a:xfrm>
            <a:prstGeom prst="rect">
              <a:avLst/>
            </a:prstGeom>
            <a:noFill/>
            <a:ln w="0">
              <a:solidFill>
                <a:srgbClr val="2427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3460" y="2051"/>
              <a:ext cx="5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Controller +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3460" y="2182"/>
              <a:ext cx="40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err="1" smtClean="0">
                  <a:solidFill>
                    <a:srgbClr val="131516"/>
                  </a:solidFill>
                  <a:cs typeface="Arial" pitchFamily="34" charset="0"/>
                </a:rPr>
                <a:t>Count</a:t>
              </a:r>
              <a:r>
                <a:rPr kumimoji="0" lang="de-DE" sz="1400" b="1" i="0" u="none" strike="noStrike" cap="none" normalizeH="0" baseline="0" dirty="0" err="1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er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0" name="Freeform 60"/>
            <p:cNvSpPr>
              <a:spLocks/>
            </p:cNvSpPr>
            <p:nvPr/>
          </p:nvSpPr>
          <p:spPr bwMode="auto">
            <a:xfrm>
              <a:off x="2689" y="814"/>
              <a:ext cx="627" cy="1356"/>
            </a:xfrm>
            <a:custGeom>
              <a:avLst/>
              <a:gdLst/>
              <a:ahLst/>
              <a:cxnLst>
                <a:cxn ang="0">
                  <a:pos x="3764" y="8133"/>
                </a:cxn>
                <a:cxn ang="0">
                  <a:pos x="0" y="8133"/>
                </a:cxn>
                <a:cxn ang="0">
                  <a:pos x="0" y="0"/>
                </a:cxn>
              </a:cxnLst>
              <a:rect l="0" t="0" r="r" b="b"/>
              <a:pathLst>
                <a:path w="3764" h="8133">
                  <a:moveTo>
                    <a:pt x="3764" y="8133"/>
                  </a:moveTo>
                  <a:lnTo>
                    <a:pt x="0" y="813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1" name="Freeform 61"/>
            <p:cNvSpPr>
              <a:spLocks/>
            </p:cNvSpPr>
            <p:nvPr/>
          </p:nvSpPr>
          <p:spPr bwMode="auto">
            <a:xfrm>
              <a:off x="2673" y="763"/>
              <a:ext cx="34" cy="5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207" y="304"/>
                </a:cxn>
                <a:cxn ang="0">
                  <a:pos x="0" y="304"/>
                </a:cxn>
                <a:cxn ang="0">
                  <a:pos x="95" y="0"/>
                </a:cxn>
              </a:cxnLst>
              <a:rect l="0" t="0" r="r" b="b"/>
              <a:pathLst>
                <a:path w="207" h="304">
                  <a:moveTo>
                    <a:pt x="95" y="0"/>
                  </a:moveTo>
                  <a:lnTo>
                    <a:pt x="207" y="304"/>
                  </a:lnTo>
                  <a:lnTo>
                    <a:pt x="0" y="30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2673" y="763"/>
              <a:ext cx="34" cy="5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207" y="304"/>
                </a:cxn>
                <a:cxn ang="0">
                  <a:pos x="0" y="304"/>
                </a:cxn>
                <a:cxn ang="0">
                  <a:pos x="95" y="0"/>
                </a:cxn>
              </a:cxnLst>
              <a:rect l="0" t="0" r="r" b="b"/>
              <a:pathLst>
                <a:path w="207" h="304">
                  <a:moveTo>
                    <a:pt x="95" y="0"/>
                  </a:moveTo>
                  <a:lnTo>
                    <a:pt x="207" y="304"/>
                  </a:lnTo>
                  <a:lnTo>
                    <a:pt x="0" y="304"/>
                  </a:lnTo>
                  <a:lnTo>
                    <a:pt x="95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3" name="Freeform 63"/>
            <p:cNvSpPr>
              <a:spLocks/>
            </p:cNvSpPr>
            <p:nvPr/>
          </p:nvSpPr>
          <p:spPr bwMode="auto">
            <a:xfrm>
              <a:off x="2673" y="763"/>
              <a:ext cx="34" cy="5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207" y="304"/>
                </a:cxn>
                <a:cxn ang="0">
                  <a:pos x="0" y="304"/>
                </a:cxn>
                <a:cxn ang="0">
                  <a:pos x="95" y="0"/>
                </a:cxn>
              </a:cxnLst>
              <a:rect l="0" t="0" r="r" b="b"/>
              <a:pathLst>
                <a:path w="207" h="304">
                  <a:moveTo>
                    <a:pt x="95" y="0"/>
                  </a:moveTo>
                  <a:lnTo>
                    <a:pt x="207" y="304"/>
                  </a:lnTo>
                  <a:lnTo>
                    <a:pt x="0" y="30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4" name="Freeform 64"/>
            <p:cNvSpPr>
              <a:spLocks/>
            </p:cNvSpPr>
            <p:nvPr/>
          </p:nvSpPr>
          <p:spPr bwMode="auto">
            <a:xfrm>
              <a:off x="2673" y="763"/>
              <a:ext cx="34" cy="5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207" y="304"/>
                </a:cxn>
                <a:cxn ang="0">
                  <a:pos x="0" y="304"/>
                </a:cxn>
                <a:cxn ang="0">
                  <a:pos x="95" y="0"/>
                </a:cxn>
              </a:cxnLst>
              <a:rect l="0" t="0" r="r" b="b"/>
              <a:pathLst>
                <a:path w="207" h="304">
                  <a:moveTo>
                    <a:pt x="95" y="0"/>
                  </a:moveTo>
                  <a:lnTo>
                    <a:pt x="207" y="304"/>
                  </a:lnTo>
                  <a:lnTo>
                    <a:pt x="0" y="304"/>
                  </a:lnTo>
                  <a:lnTo>
                    <a:pt x="95" y="0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5" name="Freeform 65"/>
            <p:cNvSpPr>
              <a:spLocks/>
            </p:cNvSpPr>
            <p:nvPr/>
          </p:nvSpPr>
          <p:spPr bwMode="auto">
            <a:xfrm>
              <a:off x="4976" y="977"/>
              <a:ext cx="160" cy="10"/>
            </a:xfrm>
            <a:custGeom>
              <a:avLst/>
              <a:gdLst/>
              <a:ahLst/>
              <a:cxnLst>
                <a:cxn ang="0">
                  <a:pos x="960" y="32"/>
                </a:cxn>
                <a:cxn ang="0">
                  <a:pos x="929" y="0"/>
                </a:cxn>
                <a:cxn ang="0">
                  <a:pos x="0" y="0"/>
                </a:cxn>
                <a:cxn ang="0">
                  <a:pos x="0" y="63"/>
                </a:cxn>
                <a:cxn ang="0">
                  <a:pos x="929" y="63"/>
                </a:cxn>
                <a:cxn ang="0">
                  <a:pos x="960" y="32"/>
                </a:cxn>
                <a:cxn ang="0">
                  <a:pos x="960" y="32"/>
                </a:cxn>
                <a:cxn ang="0">
                  <a:pos x="960" y="0"/>
                </a:cxn>
                <a:cxn ang="0">
                  <a:pos x="929" y="0"/>
                </a:cxn>
                <a:cxn ang="0">
                  <a:pos x="960" y="32"/>
                </a:cxn>
              </a:cxnLst>
              <a:rect l="0" t="0" r="r" b="b"/>
              <a:pathLst>
                <a:path w="960" h="63">
                  <a:moveTo>
                    <a:pt x="960" y="32"/>
                  </a:moveTo>
                  <a:lnTo>
                    <a:pt x="929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929" y="63"/>
                  </a:lnTo>
                  <a:lnTo>
                    <a:pt x="960" y="32"/>
                  </a:lnTo>
                  <a:lnTo>
                    <a:pt x="960" y="32"/>
                  </a:lnTo>
                  <a:lnTo>
                    <a:pt x="960" y="0"/>
                  </a:lnTo>
                  <a:lnTo>
                    <a:pt x="929" y="0"/>
                  </a:lnTo>
                  <a:lnTo>
                    <a:pt x="960" y="3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6" name="Freeform 66"/>
            <p:cNvSpPr>
              <a:spLocks/>
            </p:cNvSpPr>
            <p:nvPr/>
          </p:nvSpPr>
          <p:spPr bwMode="auto">
            <a:xfrm>
              <a:off x="5126" y="982"/>
              <a:ext cx="10" cy="1099"/>
            </a:xfrm>
            <a:custGeom>
              <a:avLst/>
              <a:gdLst/>
              <a:ahLst/>
              <a:cxnLst>
                <a:cxn ang="0">
                  <a:pos x="30" y="6595"/>
                </a:cxn>
                <a:cxn ang="0">
                  <a:pos x="61" y="6565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6565"/>
                </a:cxn>
                <a:cxn ang="0">
                  <a:pos x="30" y="6595"/>
                </a:cxn>
                <a:cxn ang="0">
                  <a:pos x="30" y="6595"/>
                </a:cxn>
                <a:cxn ang="0">
                  <a:pos x="61" y="6595"/>
                </a:cxn>
                <a:cxn ang="0">
                  <a:pos x="61" y="6565"/>
                </a:cxn>
                <a:cxn ang="0">
                  <a:pos x="30" y="6595"/>
                </a:cxn>
              </a:cxnLst>
              <a:rect l="0" t="0" r="r" b="b"/>
              <a:pathLst>
                <a:path w="61" h="6595">
                  <a:moveTo>
                    <a:pt x="30" y="6595"/>
                  </a:moveTo>
                  <a:lnTo>
                    <a:pt x="61" y="656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6565"/>
                  </a:lnTo>
                  <a:lnTo>
                    <a:pt x="30" y="6595"/>
                  </a:lnTo>
                  <a:lnTo>
                    <a:pt x="30" y="6595"/>
                  </a:lnTo>
                  <a:lnTo>
                    <a:pt x="61" y="6595"/>
                  </a:lnTo>
                  <a:lnTo>
                    <a:pt x="61" y="6565"/>
                  </a:lnTo>
                  <a:lnTo>
                    <a:pt x="30" y="6595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7" name="Rectangle 67"/>
            <p:cNvSpPr>
              <a:spLocks noChangeArrowheads="1"/>
            </p:cNvSpPr>
            <p:nvPr/>
          </p:nvSpPr>
          <p:spPr bwMode="auto">
            <a:xfrm>
              <a:off x="4181" y="2071"/>
              <a:ext cx="950" cy="10"/>
            </a:xfrm>
            <a:prstGeom prst="rect">
              <a:avLst/>
            </a:prstGeom>
            <a:solidFill>
              <a:srgbClr val="1315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8" name="Freeform 68"/>
            <p:cNvSpPr>
              <a:spLocks/>
            </p:cNvSpPr>
            <p:nvPr/>
          </p:nvSpPr>
          <p:spPr bwMode="auto">
            <a:xfrm>
              <a:off x="4130" y="2057"/>
              <a:ext cx="51" cy="3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04" y="0"/>
                </a:cxn>
                <a:cxn ang="0">
                  <a:pos x="304" y="224"/>
                </a:cxn>
                <a:cxn ang="0">
                  <a:pos x="0" y="113"/>
                </a:cxn>
              </a:cxnLst>
              <a:rect l="0" t="0" r="r" b="b"/>
              <a:pathLst>
                <a:path w="304" h="224">
                  <a:moveTo>
                    <a:pt x="0" y="113"/>
                  </a:moveTo>
                  <a:lnTo>
                    <a:pt x="304" y="0"/>
                  </a:lnTo>
                  <a:lnTo>
                    <a:pt x="304" y="22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29" name="Freeform 69"/>
            <p:cNvSpPr>
              <a:spLocks/>
            </p:cNvSpPr>
            <p:nvPr/>
          </p:nvSpPr>
          <p:spPr bwMode="auto">
            <a:xfrm>
              <a:off x="4130" y="2057"/>
              <a:ext cx="51" cy="3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04" y="0"/>
                </a:cxn>
                <a:cxn ang="0">
                  <a:pos x="304" y="224"/>
                </a:cxn>
                <a:cxn ang="0">
                  <a:pos x="0" y="113"/>
                </a:cxn>
              </a:cxnLst>
              <a:rect l="0" t="0" r="r" b="b"/>
              <a:pathLst>
                <a:path w="304" h="224">
                  <a:moveTo>
                    <a:pt x="0" y="113"/>
                  </a:moveTo>
                  <a:lnTo>
                    <a:pt x="304" y="0"/>
                  </a:lnTo>
                  <a:lnTo>
                    <a:pt x="304" y="224"/>
                  </a:lnTo>
                  <a:lnTo>
                    <a:pt x="0" y="113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0" name="Freeform 70"/>
            <p:cNvSpPr>
              <a:spLocks/>
            </p:cNvSpPr>
            <p:nvPr/>
          </p:nvSpPr>
          <p:spPr bwMode="auto">
            <a:xfrm>
              <a:off x="4130" y="2057"/>
              <a:ext cx="51" cy="3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04" y="0"/>
                </a:cxn>
                <a:cxn ang="0">
                  <a:pos x="304" y="224"/>
                </a:cxn>
                <a:cxn ang="0">
                  <a:pos x="0" y="113"/>
                </a:cxn>
              </a:cxnLst>
              <a:rect l="0" t="0" r="r" b="b"/>
              <a:pathLst>
                <a:path w="304" h="224">
                  <a:moveTo>
                    <a:pt x="0" y="113"/>
                  </a:moveTo>
                  <a:lnTo>
                    <a:pt x="304" y="0"/>
                  </a:lnTo>
                  <a:lnTo>
                    <a:pt x="304" y="22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1" name="Freeform 71"/>
            <p:cNvSpPr>
              <a:spLocks/>
            </p:cNvSpPr>
            <p:nvPr/>
          </p:nvSpPr>
          <p:spPr bwMode="auto">
            <a:xfrm>
              <a:off x="4130" y="2057"/>
              <a:ext cx="51" cy="3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04" y="0"/>
                </a:cxn>
                <a:cxn ang="0">
                  <a:pos x="304" y="224"/>
                </a:cxn>
                <a:cxn ang="0">
                  <a:pos x="0" y="113"/>
                </a:cxn>
              </a:cxnLst>
              <a:rect l="0" t="0" r="r" b="b"/>
              <a:pathLst>
                <a:path w="304" h="224">
                  <a:moveTo>
                    <a:pt x="0" y="113"/>
                  </a:moveTo>
                  <a:lnTo>
                    <a:pt x="304" y="0"/>
                  </a:lnTo>
                  <a:lnTo>
                    <a:pt x="304" y="224"/>
                  </a:lnTo>
                  <a:lnTo>
                    <a:pt x="0" y="113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2" name="Freeform 72"/>
            <p:cNvSpPr>
              <a:spLocks/>
            </p:cNvSpPr>
            <p:nvPr/>
          </p:nvSpPr>
          <p:spPr bwMode="auto">
            <a:xfrm>
              <a:off x="4480" y="2271"/>
              <a:ext cx="50" cy="51"/>
            </a:xfrm>
            <a:custGeom>
              <a:avLst/>
              <a:gdLst/>
              <a:ahLst/>
              <a:cxnLst>
                <a:cxn ang="0">
                  <a:pos x="304" y="144"/>
                </a:cxn>
                <a:cxn ang="0">
                  <a:pos x="304" y="175"/>
                </a:cxn>
                <a:cxn ang="0">
                  <a:pos x="288" y="207"/>
                </a:cxn>
                <a:cxn ang="0">
                  <a:pos x="273" y="223"/>
                </a:cxn>
                <a:cxn ang="0">
                  <a:pos x="257" y="255"/>
                </a:cxn>
                <a:cxn ang="0">
                  <a:pos x="241" y="271"/>
                </a:cxn>
                <a:cxn ang="0">
                  <a:pos x="209" y="288"/>
                </a:cxn>
                <a:cxn ang="0">
                  <a:pos x="193" y="288"/>
                </a:cxn>
                <a:cxn ang="0">
                  <a:pos x="160" y="304"/>
                </a:cxn>
                <a:cxn ang="0">
                  <a:pos x="128" y="288"/>
                </a:cxn>
                <a:cxn ang="0">
                  <a:pos x="97" y="288"/>
                </a:cxn>
                <a:cxn ang="0">
                  <a:pos x="65" y="271"/>
                </a:cxn>
                <a:cxn ang="0">
                  <a:pos x="49" y="255"/>
                </a:cxn>
                <a:cxn ang="0">
                  <a:pos x="33" y="223"/>
                </a:cxn>
                <a:cxn ang="0">
                  <a:pos x="16" y="207"/>
                </a:cxn>
                <a:cxn ang="0">
                  <a:pos x="0" y="175"/>
                </a:cxn>
                <a:cxn ang="0">
                  <a:pos x="0" y="144"/>
                </a:cxn>
                <a:cxn ang="0">
                  <a:pos x="0" y="111"/>
                </a:cxn>
                <a:cxn ang="0">
                  <a:pos x="16" y="95"/>
                </a:cxn>
                <a:cxn ang="0">
                  <a:pos x="33" y="63"/>
                </a:cxn>
                <a:cxn ang="0">
                  <a:pos x="49" y="31"/>
                </a:cxn>
                <a:cxn ang="0">
                  <a:pos x="65" y="15"/>
                </a:cxn>
                <a:cxn ang="0">
                  <a:pos x="97" y="0"/>
                </a:cxn>
                <a:cxn ang="0">
                  <a:pos x="128" y="0"/>
                </a:cxn>
                <a:cxn ang="0">
                  <a:pos x="160" y="0"/>
                </a:cxn>
                <a:cxn ang="0">
                  <a:pos x="193" y="0"/>
                </a:cxn>
                <a:cxn ang="0">
                  <a:pos x="209" y="0"/>
                </a:cxn>
                <a:cxn ang="0">
                  <a:pos x="241" y="15"/>
                </a:cxn>
                <a:cxn ang="0">
                  <a:pos x="257" y="31"/>
                </a:cxn>
                <a:cxn ang="0">
                  <a:pos x="273" y="63"/>
                </a:cxn>
                <a:cxn ang="0">
                  <a:pos x="288" y="95"/>
                </a:cxn>
                <a:cxn ang="0">
                  <a:pos x="304" y="111"/>
                </a:cxn>
                <a:cxn ang="0">
                  <a:pos x="304" y="144"/>
                </a:cxn>
              </a:cxnLst>
              <a:rect l="0" t="0" r="r" b="b"/>
              <a:pathLst>
                <a:path w="304" h="304">
                  <a:moveTo>
                    <a:pt x="304" y="144"/>
                  </a:moveTo>
                  <a:lnTo>
                    <a:pt x="304" y="175"/>
                  </a:lnTo>
                  <a:lnTo>
                    <a:pt x="288" y="207"/>
                  </a:lnTo>
                  <a:lnTo>
                    <a:pt x="273" y="223"/>
                  </a:lnTo>
                  <a:lnTo>
                    <a:pt x="257" y="255"/>
                  </a:lnTo>
                  <a:lnTo>
                    <a:pt x="241" y="271"/>
                  </a:lnTo>
                  <a:lnTo>
                    <a:pt x="209" y="288"/>
                  </a:lnTo>
                  <a:lnTo>
                    <a:pt x="193" y="288"/>
                  </a:lnTo>
                  <a:lnTo>
                    <a:pt x="160" y="304"/>
                  </a:lnTo>
                  <a:lnTo>
                    <a:pt x="128" y="288"/>
                  </a:lnTo>
                  <a:lnTo>
                    <a:pt x="97" y="288"/>
                  </a:lnTo>
                  <a:lnTo>
                    <a:pt x="65" y="271"/>
                  </a:lnTo>
                  <a:lnTo>
                    <a:pt x="49" y="255"/>
                  </a:lnTo>
                  <a:lnTo>
                    <a:pt x="33" y="223"/>
                  </a:lnTo>
                  <a:lnTo>
                    <a:pt x="16" y="207"/>
                  </a:lnTo>
                  <a:lnTo>
                    <a:pt x="0" y="175"/>
                  </a:lnTo>
                  <a:lnTo>
                    <a:pt x="0" y="144"/>
                  </a:lnTo>
                  <a:lnTo>
                    <a:pt x="0" y="111"/>
                  </a:lnTo>
                  <a:lnTo>
                    <a:pt x="16" y="95"/>
                  </a:lnTo>
                  <a:lnTo>
                    <a:pt x="33" y="63"/>
                  </a:lnTo>
                  <a:lnTo>
                    <a:pt x="49" y="31"/>
                  </a:lnTo>
                  <a:lnTo>
                    <a:pt x="65" y="15"/>
                  </a:lnTo>
                  <a:lnTo>
                    <a:pt x="97" y="0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41" y="15"/>
                  </a:lnTo>
                  <a:lnTo>
                    <a:pt x="257" y="31"/>
                  </a:lnTo>
                  <a:lnTo>
                    <a:pt x="273" y="63"/>
                  </a:lnTo>
                  <a:lnTo>
                    <a:pt x="288" y="95"/>
                  </a:lnTo>
                  <a:lnTo>
                    <a:pt x="304" y="111"/>
                  </a:lnTo>
                  <a:lnTo>
                    <a:pt x="304" y="144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3" name="Line 73"/>
            <p:cNvSpPr>
              <a:spLocks noChangeShapeType="1"/>
            </p:cNvSpPr>
            <p:nvPr/>
          </p:nvSpPr>
          <p:spPr bwMode="auto">
            <a:xfrm>
              <a:off x="4349" y="2295"/>
              <a:ext cx="131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4" name="Line 74"/>
            <p:cNvSpPr>
              <a:spLocks noChangeShapeType="1"/>
            </p:cNvSpPr>
            <p:nvPr/>
          </p:nvSpPr>
          <p:spPr bwMode="auto">
            <a:xfrm flipH="1">
              <a:off x="4181" y="2295"/>
              <a:ext cx="168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5" name="Freeform 75"/>
            <p:cNvSpPr>
              <a:spLocks/>
            </p:cNvSpPr>
            <p:nvPr/>
          </p:nvSpPr>
          <p:spPr bwMode="auto">
            <a:xfrm>
              <a:off x="4130" y="2276"/>
              <a:ext cx="51" cy="3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04" y="0"/>
                </a:cxn>
                <a:cxn ang="0">
                  <a:pos x="304" y="224"/>
                </a:cxn>
                <a:cxn ang="0">
                  <a:pos x="0" y="113"/>
                </a:cxn>
              </a:cxnLst>
              <a:rect l="0" t="0" r="r" b="b"/>
              <a:pathLst>
                <a:path w="304" h="224">
                  <a:moveTo>
                    <a:pt x="0" y="113"/>
                  </a:moveTo>
                  <a:lnTo>
                    <a:pt x="304" y="0"/>
                  </a:lnTo>
                  <a:lnTo>
                    <a:pt x="304" y="22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6" name="Freeform 76"/>
            <p:cNvSpPr>
              <a:spLocks/>
            </p:cNvSpPr>
            <p:nvPr/>
          </p:nvSpPr>
          <p:spPr bwMode="auto">
            <a:xfrm>
              <a:off x="4130" y="2276"/>
              <a:ext cx="51" cy="3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04" y="0"/>
                </a:cxn>
                <a:cxn ang="0">
                  <a:pos x="304" y="224"/>
                </a:cxn>
                <a:cxn ang="0">
                  <a:pos x="0" y="113"/>
                </a:cxn>
              </a:cxnLst>
              <a:rect l="0" t="0" r="r" b="b"/>
              <a:pathLst>
                <a:path w="304" h="224">
                  <a:moveTo>
                    <a:pt x="0" y="113"/>
                  </a:moveTo>
                  <a:lnTo>
                    <a:pt x="304" y="0"/>
                  </a:lnTo>
                  <a:lnTo>
                    <a:pt x="304" y="224"/>
                  </a:lnTo>
                  <a:lnTo>
                    <a:pt x="0" y="113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7" name="Freeform 77"/>
            <p:cNvSpPr>
              <a:spLocks/>
            </p:cNvSpPr>
            <p:nvPr/>
          </p:nvSpPr>
          <p:spPr bwMode="auto">
            <a:xfrm>
              <a:off x="4130" y="2276"/>
              <a:ext cx="51" cy="3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04" y="0"/>
                </a:cxn>
                <a:cxn ang="0">
                  <a:pos x="304" y="224"/>
                </a:cxn>
                <a:cxn ang="0">
                  <a:pos x="0" y="113"/>
                </a:cxn>
              </a:cxnLst>
              <a:rect l="0" t="0" r="r" b="b"/>
              <a:pathLst>
                <a:path w="304" h="224">
                  <a:moveTo>
                    <a:pt x="0" y="113"/>
                  </a:moveTo>
                  <a:lnTo>
                    <a:pt x="304" y="0"/>
                  </a:lnTo>
                  <a:lnTo>
                    <a:pt x="304" y="22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8" name="Freeform 78"/>
            <p:cNvSpPr>
              <a:spLocks/>
            </p:cNvSpPr>
            <p:nvPr/>
          </p:nvSpPr>
          <p:spPr bwMode="auto">
            <a:xfrm>
              <a:off x="4130" y="2276"/>
              <a:ext cx="51" cy="38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04" y="0"/>
                </a:cxn>
                <a:cxn ang="0">
                  <a:pos x="304" y="224"/>
                </a:cxn>
                <a:cxn ang="0">
                  <a:pos x="0" y="113"/>
                </a:cxn>
              </a:cxnLst>
              <a:rect l="0" t="0" r="r" b="b"/>
              <a:pathLst>
                <a:path w="304" h="224">
                  <a:moveTo>
                    <a:pt x="0" y="113"/>
                  </a:moveTo>
                  <a:lnTo>
                    <a:pt x="304" y="0"/>
                  </a:lnTo>
                  <a:lnTo>
                    <a:pt x="304" y="224"/>
                  </a:lnTo>
                  <a:lnTo>
                    <a:pt x="0" y="113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39" name="Rectangle 79"/>
            <p:cNvSpPr>
              <a:spLocks noChangeArrowheads="1"/>
            </p:cNvSpPr>
            <p:nvPr/>
          </p:nvSpPr>
          <p:spPr bwMode="auto">
            <a:xfrm>
              <a:off x="4395" y="2145"/>
              <a:ext cx="28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err="1" smtClean="0">
                  <a:solidFill>
                    <a:srgbClr val="131516"/>
                  </a:solidFill>
                  <a:cs typeface="Arial" pitchFamily="34" charset="0"/>
                </a:rPr>
                <a:t>Clock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0" name="Freeform 80"/>
            <p:cNvSpPr>
              <a:spLocks/>
            </p:cNvSpPr>
            <p:nvPr/>
          </p:nvSpPr>
          <p:spPr bwMode="auto">
            <a:xfrm>
              <a:off x="3540" y="2522"/>
              <a:ext cx="51" cy="48"/>
            </a:xfrm>
            <a:custGeom>
              <a:avLst/>
              <a:gdLst/>
              <a:ahLst/>
              <a:cxnLst>
                <a:cxn ang="0">
                  <a:pos x="160" y="289"/>
                </a:cxn>
                <a:cxn ang="0">
                  <a:pos x="127" y="289"/>
                </a:cxn>
                <a:cxn ang="0">
                  <a:pos x="95" y="273"/>
                </a:cxn>
                <a:cxn ang="0">
                  <a:pos x="63" y="273"/>
                </a:cxn>
                <a:cxn ang="0">
                  <a:pos x="47" y="241"/>
                </a:cxn>
                <a:cxn ang="0">
                  <a:pos x="32" y="224"/>
                </a:cxn>
                <a:cxn ang="0">
                  <a:pos x="16" y="208"/>
                </a:cxn>
                <a:cxn ang="0">
                  <a:pos x="0" y="176"/>
                </a:cxn>
                <a:cxn ang="0">
                  <a:pos x="0" y="144"/>
                </a:cxn>
                <a:cxn ang="0">
                  <a:pos x="0" y="113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47" y="32"/>
                </a:cxn>
                <a:cxn ang="0">
                  <a:pos x="63" y="16"/>
                </a:cxn>
                <a:cxn ang="0">
                  <a:pos x="95" y="0"/>
                </a:cxn>
                <a:cxn ang="0">
                  <a:pos x="127" y="0"/>
                </a:cxn>
                <a:cxn ang="0">
                  <a:pos x="160" y="0"/>
                </a:cxn>
                <a:cxn ang="0">
                  <a:pos x="192" y="0"/>
                </a:cxn>
                <a:cxn ang="0">
                  <a:pos x="223" y="0"/>
                </a:cxn>
                <a:cxn ang="0">
                  <a:pos x="239" y="16"/>
                </a:cxn>
                <a:cxn ang="0">
                  <a:pos x="255" y="32"/>
                </a:cxn>
                <a:cxn ang="0">
                  <a:pos x="288" y="64"/>
                </a:cxn>
                <a:cxn ang="0">
                  <a:pos x="288" y="80"/>
                </a:cxn>
                <a:cxn ang="0">
                  <a:pos x="304" y="113"/>
                </a:cxn>
                <a:cxn ang="0">
                  <a:pos x="304" y="144"/>
                </a:cxn>
                <a:cxn ang="0">
                  <a:pos x="304" y="176"/>
                </a:cxn>
                <a:cxn ang="0">
                  <a:pos x="288" y="208"/>
                </a:cxn>
                <a:cxn ang="0">
                  <a:pos x="288" y="224"/>
                </a:cxn>
                <a:cxn ang="0">
                  <a:pos x="255" y="241"/>
                </a:cxn>
                <a:cxn ang="0">
                  <a:pos x="239" y="273"/>
                </a:cxn>
                <a:cxn ang="0">
                  <a:pos x="223" y="273"/>
                </a:cxn>
                <a:cxn ang="0">
                  <a:pos x="192" y="289"/>
                </a:cxn>
                <a:cxn ang="0">
                  <a:pos x="160" y="289"/>
                </a:cxn>
              </a:cxnLst>
              <a:rect l="0" t="0" r="r" b="b"/>
              <a:pathLst>
                <a:path w="304" h="289">
                  <a:moveTo>
                    <a:pt x="160" y="289"/>
                  </a:moveTo>
                  <a:lnTo>
                    <a:pt x="127" y="289"/>
                  </a:lnTo>
                  <a:lnTo>
                    <a:pt x="95" y="273"/>
                  </a:lnTo>
                  <a:lnTo>
                    <a:pt x="63" y="273"/>
                  </a:lnTo>
                  <a:lnTo>
                    <a:pt x="47" y="241"/>
                  </a:lnTo>
                  <a:lnTo>
                    <a:pt x="32" y="224"/>
                  </a:lnTo>
                  <a:lnTo>
                    <a:pt x="16" y="208"/>
                  </a:lnTo>
                  <a:lnTo>
                    <a:pt x="0" y="176"/>
                  </a:lnTo>
                  <a:lnTo>
                    <a:pt x="0" y="144"/>
                  </a:lnTo>
                  <a:lnTo>
                    <a:pt x="0" y="113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47" y="32"/>
                  </a:lnTo>
                  <a:lnTo>
                    <a:pt x="63" y="16"/>
                  </a:lnTo>
                  <a:lnTo>
                    <a:pt x="95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23" y="0"/>
                  </a:lnTo>
                  <a:lnTo>
                    <a:pt x="239" y="16"/>
                  </a:lnTo>
                  <a:lnTo>
                    <a:pt x="255" y="32"/>
                  </a:lnTo>
                  <a:lnTo>
                    <a:pt x="288" y="64"/>
                  </a:lnTo>
                  <a:lnTo>
                    <a:pt x="288" y="80"/>
                  </a:lnTo>
                  <a:lnTo>
                    <a:pt x="304" y="113"/>
                  </a:lnTo>
                  <a:lnTo>
                    <a:pt x="304" y="144"/>
                  </a:lnTo>
                  <a:lnTo>
                    <a:pt x="304" y="176"/>
                  </a:lnTo>
                  <a:lnTo>
                    <a:pt x="288" y="208"/>
                  </a:lnTo>
                  <a:lnTo>
                    <a:pt x="288" y="224"/>
                  </a:lnTo>
                  <a:lnTo>
                    <a:pt x="255" y="241"/>
                  </a:lnTo>
                  <a:lnTo>
                    <a:pt x="239" y="273"/>
                  </a:lnTo>
                  <a:lnTo>
                    <a:pt x="223" y="273"/>
                  </a:lnTo>
                  <a:lnTo>
                    <a:pt x="192" y="289"/>
                  </a:lnTo>
                  <a:lnTo>
                    <a:pt x="160" y="289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1" name="Line 81"/>
            <p:cNvSpPr>
              <a:spLocks noChangeShapeType="1"/>
            </p:cNvSpPr>
            <p:nvPr/>
          </p:nvSpPr>
          <p:spPr bwMode="auto">
            <a:xfrm>
              <a:off x="3567" y="2388"/>
              <a:ext cx="1" cy="13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2" name="Freeform 82"/>
            <p:cNvSpPr>
              <a:spLocks/>
            </p:cNvSpPr>
            <p:nvPr/>
          </p:nvSpPr>
          <p:spPr bwMode="auto">
            <a:xfrm>
              <a:off x="3385" y="2522"/>
              <a:ext cx="51" cy="48"/>
            </a:xfrm>
            <a:custGeom>
              <a:avLst/>
              <a:gdLst/>
              <a:ahLst/>
              <a:cxnLst>
                <a:cxn ang="0">
                  <a:pos x="145" y="289"/>
                </a:cxn>
                <a:cxn ang="0">
                  <a:pos x="113" y="289"/>
                </a:cxn>
                <a:cxn ang="0">
                  <a:pos x="81" y="273"/>
                </a:cxn>
                <a:cxn ang="0">
                  <a:pos x="64" y="273"/>
                </a:cxn>
                <a:cxn ang="0">
                  <a:pos x="32" y="241"/>
                </a:cxn>
                <a:cxn ang="0">
                  <a:pos x="16" y="224"/>
                </a:cxn>
                <a:cxn ang="0">
                  <a:pos x="0" y="208"/>
                </a:cxn>
                <a:cxn ang="0">
                  <a:pos x="0" y="176"/>
                </a:cxn>
                <a:cxn ang="0">
                  <a:pos x="0" y="144"/>
                </a:cxn>
                <a:cxn ang="0">
                  <a:pos x="0" y="113"/>
                </a:cxn>
                <a:cxn ang="0">
                  <a:pos x="0" y="80"/>
                </a:cxn>
                <a:cxn ang="0">
                  <a:pos x="16" y="64"/>
                </a:cxn>
                <a:cxn ang="0">
                  <a:pos x="32" y="32"/>
                </a:cxn>
                <a:cxn ang="0">
                  <a:pos x="64" y="16"/>
                </a:cxn>
                <a:cxn ang="0">
                  <a:pos x="81" y="0"/>
                </a:cxn>
                <a:cxn ang="0">
                  <a:pos x="113" y="0"/>
                </a:cxn>
                <a:cxn ang="0">
                  <a:pos x="145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25" y="16"/>
                </a:cxn>
                <a:cxn ang="0">
                  <a:pos x="257" y="32"/>
                </a:cxn>
                <a:cxn ang="0">
                  <a:pos x="273" y="64"/>
                </a:cxn>
                <a:cxn ang="0">
                  <a:pos x="289" y="80"/>
                </a:cxn>
                <a:cxn ang="0">
                  <a:pos x="289" y="113"/>
                </a:cxn>
                <a:cxn ang="0">
                  <a:pos x="305" y="144"/>
                </a:cxn>
                <a:cxn ang="0">
                  <a:pos x="289" y="176"/>
                </a:cxn>
                <a:cxn ang="0">
                  <a:pos x="289" y="208"/>
                </a:cxn>
                <a:cxn ang="0">
                  <a:pos x="273" y="224"/>
                </a:cxn>
                <a:cxn ang="0">
                  <a:pos x="257" y="241"/>
                </a:cxn>
                <a:cxn ang="0">
                  <a:pos x="225" y="273"/>
                </a:cxn>
                <a:cxn ang="0">
                  <a:pos x="208" y="273"/>
                </a:cxn>
                <a:cxn ang="0">
                  <a:pos x="176" y="289"/>
                </a:cxn>
                <a:cxn ang="0">
                  <a:pos x="145" y="289"/>
                </a:cxn>
              </a:cxnLst>
              <a:rect l="0" t="0" r="r" b="b"/>
              <a:pathLst>
                <a:path w="305" h="289">
                  <a:moveTo>
                    <a:pt x="145" y="289"/>
                  </a:moveTo>
                  <a:lnTo>
                    <a:pt x="113" y="289"/>
                  </a:lnTo>
                  <a:lnTo>
                    <a:pt x="81" y="273"/>
                  </a:lnTo>
                  <a:lnTo>
                    <a:pt x="64" y="273"/>
                  </a:lnTo>
                  <a:lnTo>
                    <a:pt x="32" y="241"/>
                  </a:lnTo>
                  <a:lnTo>
                    <a:pt x="16" y="224"/>
                  </a:lnTo>
                  <a:lnTo>
                    <a:pt x="0" y="208"/>
                  </a:lnTo>
                  <a:lnTo>
                    <a:pt x="0" y="176"/>
                  </a:lnTo>
                  <a:lnTo>
                    <a:pt x="0" y="144"/>
                  </a:lnTo>
                  <a:lnTo>
                    <a:pt x="0" y="113"/>
                  </a:lnTo>
                  <a:lnTo>
                    <a:pt x="0" y="80"/>
                  </a:lnTo>
                  <a:lnTo>
                    <a:pt x="16" y="64"/>
                  </a:lnTo>
                  <a:lnTo>
                    <a:pt x="32" y="32"/>
                  </a:lnTo>
                  <a:lnTo>
                    <a:pt x="64" y="16"/>
                  </a:lnTo>
                  <a:lnTo>
                    <a:pt x="81" y="0"/>
                  </a:lnTo>
                  <a:lnTo>
                    <a:pt x="113" y="0"/>
                  </a:lnTo>
                  <a:lnTo>
                    <a:pt x="145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25" y="16"/>
                  </a:lnTo>
                  <a:lnTo>
                    <a:pt x="257" y="32"/>
                  </a:lnTo>
                  <a:lnTo>
                    <a:pt x="273" y="64"/>
                  </a:lnTo>
                  <a:lnTo>
                    <a:pt x="289" y="80"/>
                  </a:lnTo>
                  <a:lnTo>
                    <a:pt x="289" y="113"/>
                  </a:lnTo>
                  <a:lnTo>
                    <a:pt x="305" y="144"/>
                  </a:lnTo>
                  <a:lnTo>
                    <a:pt x="289" y="176"/>
                  </a:lnTo>
                  <a:lnTo>
                    <a:pt x="289" y="208"/>
                  </a:lnTo>
                  <a:lnTo>
                    <a:pt x="273" y="224"/>
                  </a:lnTo>
                  <a:lnTo>
                    <a:pt x="257" y="241"/>
                  </a:lnTo>
                  <a:lnTo>
                    <a:pt x="225" y="273"/>
                  </a:lnTo>
                  <a:lnTo>
                    <a:pt x="208" y="273"/>
                  </a:lnTo>
                  <a:lnTo>
                    <a:pt x="176" y="289"/>
                  </a:lnTo>
                  <a:lnTo>
                    <a:pt x="145" y="289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3" name="Line 83"/>
            <p:cNvSpPr>
              <a:spLocks noChangeShapeType="1"/>
            </p:cNvSpPr>
            <p:nvPr/>
          </p:nvSpPr>
          <p:spPr bwMode="auto">
            <a:xfrm>
              <a:off x="3409" y="2388"/>
              <a:ext cx="1" cy="13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4" name="Freeform 84"/>
            <p:cNvSpPr>
              <a:spLocks/>
            </p:cNvSpPr>
            <p:nvPr/>
          </p:nvSpPr>
          <p:spPr bwMode="auto">
            <a:xfrm>
              <a:off x="3698" y="2522"/>
              <a:ext cx="50" cy="48"/>
            </a:xfrm>
            <a:custGeom>
              <a:avLst/>
              <a:gdLst/>
              <a:ahLst/>
              <a:cxnLst>
                <a:cxn ang="0">
                  <a:pos x="144" y="289"/>
                </a:cxn>
                <a:cxn ang="0">
                  <a:pos x="128" y="289"/>
                </a:cxn>
                <a:cxn ang="0">
                  <a:pos x="96" y="273"/>
                </a:cxn>
                <a:cxn ang="0">
                  <a:pos x="65" y="273"/>
                </a:cxn>
                <a:cxn ang="0">
                  <a:pos x="49" y="241"/>
                </a:cxn>
                <a:cxn ang="0">
                  <a:pos x="32" y="224"/>
                </a:cxn>
                <a:cxn ang="0">
                  <a:pos x="16" y="208"/>
                </a:cxn>
                <a:cxn ang="0">
                  <a:pos x="0" y="176"/>
                </a:cxn>
                <a:cxn ang="0">
                  <a:pos x="0" y="144"/>
                </a:cxn>
                <a:cxn ang="0">
                  <a:pos x="0" y="113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49" y="32"/>
                </a:cxn>
                <a:cxn ang="0">
                  <a:pos x="65" y="16"/>
                </a:cxn>
                <a:cxn ang="0">
                  <a:pos x="96" y="0"/>
                </a:cxn>
                <a:cxn ang="0">
                  <a:pos x="128" y="0"/>
                </a:cxn>
                <a:cxn ang="0">
                  <a:pos x="144" y="0"/>
                </a:cxn>
                <a:cxn ang="0">
                  <a:pos x="176" y="0"/>
                </a:cxn>
                <a:cxn ang="0">
                  <a:pos x="209" y="0"/>
                </a:cxn>
                <a:cxn ang="0">
                  <a:pos x="240" y="16"/>
                </a:cxn>
                <a:cxn ang="0">
                  <a:pos x="256" y="32"/>
                </a:cxn>
                <a:cxn ang="0">
                  <a:pos x="272" y="64"/>
                </a:cxn>
                <a:cxn ang="0">
                  <a:pos x="288" y="80"/>
                </a:cxn>
                <a:cxn ang="0">
                  <a:pos x="304" y="113"/>
                </a:cxn>
                <a:cxn ang="0">
                  <a:pos x="304" y="144"/>
                </a:cxn>
                <a:cxn ang="0">
                  <a:pos x="304" y="176"/>
                </a:cxn>
                <a:cxn ang="0">
                  <a:pos x="288" y="208"/>
                </a:cxn>
                <a:cxn ang="0">
                  <a:pos x="272" y="224"/>
                </a:cxn>
                <a:cxn ang="0">
                  <a:pos x="256" y="241"/>
                </a:cxn>
                <a:cxn ang="0">
                  <a:pos x="240" y="273"/>
                </a:cxn>
                <a:cxn ang="0">
                  <a:pos x="209" y="273"/>
                </a:cxn>
                <a:cxn ang="0">
                  <a:pos x="176" y="289"/>
                </a:cxn>
                <a:cxn ang="0">
                  <a:pos x="144" y="289"/>
                </a:cxn>
              </a:cxnLst>
              <a:rect l="0" t="0" r="r" b="b"/>
              <a:pathLst>
                <a:path w="304" h="289">
                  <a:moveTo>
                    <a:pt x="144" y="289"/>
                  </a:moveTo>
                  <a:lnTo>
                    <a:pt x="128" y="289"/>
                  </a:lnTo>
                  <a:lnTo>
                    <a:pt x="96" y="273"/>
                  </a:lnTo>
                  <a:lnTo>
                    <a:pt x="65" y="273"/>
                  </a:lnTo>
                  <a:lnTo>
                    <a:pt x="49" y="241"/>
                  </a:lnTo>
                  <a:lnTo>
                    <a:pt x="32" y="224"/>
                  </a:lnTo>
                  <a:lnTo>
                    <a:pt x="16" y="208"/>
                  </a:lnTo>
                  <a:lnTo>
                    <a:pt x="0" y="176"/>
                  </a:lnTo>
                  <a:lnTo>
                    <a:pt x="0" y="144"/>
                  </a:lnTo>
                  <a:lnTo>
                    <a:pt x="0" y="113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49" y="32"/>
                  </a:lnTo>
                  <a:lnTo>
                    <a:pt x="65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76" y="0"/>
                  </a:lnTo>
                  <a:lnTo>
                    <a:pt x="209" y="0"/>
                  </a:lnTo>
                  <a:lnTo>
                    <a:pt x="240" y="16"/>
                  </a:lnTo>
                  <a:lnTo>
                    <a:pt x="256" y="32"/>
                  </a:lnTo>
                  <a:lnTo>
                    <a:pt x="272" y="64"/>
                  </a:lnTo>
                  <a:lnTo>
                    <a:pt x="288" y="80"/>
                  </a:lnTo>
                  <a:lnTo>
                    <a:pt x="304" y="113"/>
                  </a:lnTo>
                  <a:lnTo>
                    <a:pt x="304" y="144"/>
                  </a:lnTo>
                  <a:lnTo>
                    <a:pt x="304" y="176"/>
                  </a:lnTo>
                  <a:lnTo>
                    <a:pt x="288" y="208"/>
                  </a:lnTo>
                  <a:lnTo>
                    <a:pt x="272" y="224"/>
                  </a:lnTo>
                  <a:lnTo>
                    <a:pt x="256" y="241"/>
                  </a:lnTo>
                  <a:lnTo>
                    <a:pt x="240" y="273"/>
                  </a:lnTo>
                  <a:lnTo>
                    <a:pt x="209" y="273"/>
                  </a:lnTo>
                  <a:lnTo>
                    <a:pt x="176" y="289"/>
                  </a:lnTo>
                  <a:lnTo>
                    <a:pt x="144" y="289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5" name="Line 85"/>
            <p:cNvSpPr>
              <a:spLocks noChangeShapeType="1"/>
            </p:cNvSpPr>
            <p:nvPr/>
          </p:nvSpPr>
          <p:spPr bwMode="auto">
            <a:xfrm>
              <a:off x="3722" y="2388"/>
              <a:ext cx="1" cy="13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6" name="Freeform 86"/>
            <p:cNvSpPr>
              <a:spLocks/>
            </p:cNvSpPr>
            <p:nvPr/>
          </p:nvSpPr>
          <p:spPr bwMode="auto">
            <a:xfrm>
              <a:off x="3855" y="2522"/>
              <a:ext cx="51" cy="48"/>
            </a:xfrm>
            <a:custGeom>
              <a:avLst/>
              <a:gdLst/>
              <a:ahLst/>
              <a:cxnLst>
                <a:cxn ang="0">
                  <a:pos x="144" y="289"/>
                </a:cxn>
                <a:cxn ang="0">
                  <a:pos x="112" y="289"/>
                </a:cxn>
                <a:cxn ang="0">
                  <a:pos x="80" y="273"/>
                </a:cxn>
                <a:cxn ang="0">
                  <a:pos x="64" y="273"/>
                </a:cxn>
                <a:cxn ang="0">
                  <a:pos x="32" y="241"/>
                </a:cxn>
                <a:cxn ang="0">
                  <a:pos x="16" y="224"/>
                </a:cxn>
                <a:cxn ang="0">
                  <a:pos x="0" y="208"/>
                </a:cxn>
                <a:cxn ang="0">
                  <a:pos x="0" y="176"/>
                </a:cxn>
                <a:cxn ang="0">
                  <a:pos x="0" y="144"/>
                </a:cxn>
                <a:cxn ang="0">
                  <a:pos x="0" y="113"/>
                </a:cxn>
                <a:cxn ang="0">
                  <a:pos x="0" y="80"/>
                </a:cxn>
                <a:cxn ang="0">
                  <a:pos x="16" y="64"/>
                </a:cxn>
                <a:cxn ang="0">
                  <a:pos x="32" y="32"/>
                </a:cxn>
                <a:cxn ang="0">
                  <a:pos x="64" y="16"/>
                </a:cxn>
                <a:cxn ang="0">
                  <a:pos x="80" y="0"/>
                </a:cxn>
                <a:cxn ang="0">
                  <a:pos x="112" y="0"/>
                </a:cxn>
                <a:cxn ang="0">
                  <a:pos x="144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24" y="16"/>
                </a:cxn>
                <a:cxn ang="0">
                  <a:pos x="257" y="32"/>
                </a:cxn>
                <a:cxn ang="0">
                  <a:pos x="272" y="64"/>
                </a:cxn>
                <a:cxn ang="0">
                  <a:pos x="288" y="80"/>
                </a:cxn>
                <a:cxn ang="0">
                  <a:pos x="288" y="113"/>
                </a:cxn>
                <a:cxn ang="0">
                  <a:pos x="304" y="144"/>
                </a:cxn>
                <a:cxn ang="0">
                  <a:pos x="288" y="176"/>
                </a:cxn>
                <a:cxn ang="0">
                  <a:pos x="288" y="208"/>
                </a:cxn>
                <a:cxn ang="0">
                  <a:pos x="272" y="224"/>
                </a:cxn>
                <a:cxn ang="0">
                  <a:pos x="257" y="241"/>
                </a:cxn>
                <a:cxn ang="0">
                  <a:pos x="224" y="273"/>
                </a:cxn>
                <a:cxn ang="0">
                  <a:pos x="208" y="273"/>
                </a:cxn>
                <a:cxn ang="0">
                  <a:pos x="176" y="289"/>
                </a:cxn>
                <a:cxn ang="0">
                  <a:pos x="144" y="289"/>
                </a:cxn>
              </a:cxnLst>
              <a:rect l="0" t="0" r="r" b="b"/>
              <a:pathLst>
                <a:path w="304" h="289">
                  <a:moveTo>
                    <a:pt x="144" y="289"/>
                  </a:moveTo>
                  <a:lnTo>
                    <a:pt x="112" y="289"/>
                  </a:lnTo>
                  <a:lnTo>
                    <a:pt x="80" y="273"/>
                  </a:lnTo>
                  <a:lnTo>
                    <a:pt x="64" y="273"/>
                  </a:lnTo>
                  <a:lnTo>
                    <a:pt x="32" y="241"/>
                  </a:lnTo>
                  <a:lnTo>
                    <a:pt x="16" y="224"/>
                  </a:lnTo>
                  <a:lnTo>
                    <a:pt x="0" y="208"/>
                  </a:lnTo>
                  <a:lnTo>
                    <a:pt x="0" y="176"/>
                  </a:lnTo>
                  <a:lnTo>
                    <a:pt x="0" y="144"/>
                  </a:lnTo>
                  <a:lnTo>
                    <a:pt x="0" y="113"/>
                  </a:lnTo>
                  <a:lnTo>
                    <a:pt x="0" y="80"/>
                  </a:lnTo>
                  <a:lnTo>
                    <a:pt x="16" y="64"/>
                  </a:lnTo>
                  <a:lnTo>
                    <a:pt x="32" y="32"/>
                  </a:lnTo>
                  <a:lnTo>
                    <a:pt x="64" y="16"/>
                  </a:lnTo>
                  <a:lnTo>
                    <a:pt x="80" y="0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24" y="16"/>
                  </a:lnTo>
                  <a:lnTo>
                    <a:pt x="257" y="32"/>
                  </a:lnTo>
                  <a:lnTo>
                    <a:pt x="272" y="64"/>
                  </a:lnTo>
                  <a:lnTo>
                    <a:pt x="288" y="80"/>
                  </a:lnTo>
                  <a:lnTo>
                    <a:pt x="288" y="113"/>
                  </a:lnTo>
                  <a:lnTo>
                    <a:pt x="304" y="144"/>
                  </a:lnTo>
                  <a:lnTo>
                    <a:pt x="288" y="176"/>
                  </a:lnTo>
                  <a:lnTo>
                    <a:pt x="288" y="208"/>
                  </a:lnTo>
                  <a:lnTo>
                    <a:pt x="272" y="224"/>
                  </a:lnTo>
                  <a:lnTo>
                    <a:pt x="257" y="241"/>
                  </a:lnTo>
                  <a:lnTo>
                    <a:pt x="224" y="273"/>
                  </a:lnTo>
                  <a:lnTo>
                    <a:pt x="208" y="273"/>
                  </a:lnTo>
                  <a:lnTo>
                    <a:pt x="176" y="289"/>
                  </a:lnTo>
                  <a:lnTo>
                    <a:pt x="144" y="289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7" name="Line 87"/>
            <p:cNvSpPr>
              <a:spLocks noChangeShapeType="1"/>
            </p:cNvSpPr>
            <p:nvPr/>
          </p:nvSpPr>
          <p:spPr bwMode="auto">
            <a:xfrm>
              <a:off x="3879" y="2388"/>
              <a:ext cx="1" cy="13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8" name="Freeform 88"/>
            <p:cNvSpPr>
              <a:spLocks/>
            </p:cNvSpPr>
            <p:nvPr/>
          </p:nvSpPr>
          <p:spPr bwMode="auto">
            <a:xfrm>
              <a:off x="4010" y="2522"/>
              <a:ext cx="51" cy="48"/>
            </a:xfrm>
            <a:custGeom>
              <a:avLst/>
              <a:gdLst/>
              <a:ahLst/>
              <a:cxnLst>
                <a:cxn ang="0">
                  <a:pos x="160" y="289"/>
                </a:cxn>
                <a:cxn ang="0">
                  <a:pos x="129" y="289"/>
                </a:cxn>
                <a:cxn ang="0">
                  <a:pos x="97" y="273"/>
                </a:cxn>
                <a:cxn ang="0">
                  <a:pos x="65" y="273"/>
                </a:cxn>
                <a:cxn ang="0">
                  <a:pos x="49" y="241"/>
                </a:cxn>
                <a:cxn ang="0">
                  <a:pos x="33" y="224"/>
                </a:cxn>
                <a:cxn ang="0">
                  <a:pos x="16" y="208"/>
                </a:cxn>
                <a:cxn ang="0">
                  <a:pos x="0" y="176"/>
                </a:cxn>
                <a:cxn ang="0">
                  <a:pos x="0" y="144"/>
                </a:cxn>
                <a:cxn ang="0">
                  <a:pos x="0" y="113"/>
                </a:cxn>
                <a:cxn ang="0">
                  <a:pos x="16" y="80"/>
                </a:cxn>
                <a:cxn ang="0">
                  <a:pos x="33" y="64"/>
                </a:cxn>
                <a:cxn ang="0">
                  <a:pos x="49" y="32"/>
                </a:cxn>
                <a:cxn ang="0">
                  <a:pos x="65" y="16"/>
                </a:cxn>
                <a:cxn ang="0">
                  <a:pos x="97" y="0"/>
                </a:cxn>
                <a:cxn ang="0">
                  <a:pos x="129" y="0"/>
                </a:cxn>
                <a:cxn ang="0">
                  <a:pos x="160" y="0"/>
                </a:cxn>
                <a:cxn ang="0">
                  <a:pos x="193" y="0"/>
                </a:cxn>
                <a:cxn ang="0">
                  <a:pos x="209" y="0"/>
                </a:cxn>
                <a:cxn ang="0">
                  <a:pos x="241" y="16"/>
                </a:cxn>
                <a:cxn ang="0">
                  <a:pos x="257" y="32"/>
                </a:cxn>
                <a:cxn ang="0">
                  <a:pos x="290" y="64"/>
                </a:cxn>
                <a:cxn ang="0">
                  <a:pos x="290" y="80"/>
                </a:cxn>
                <a:cxn ang="0">
                  <a:pos x="306" y="113"/>
                </a:cxn>
                <a:cxn ang="0">
                  <a:pos x="306" y="144"/>
                </a:cxn>
                <a:cxn ang="0">
                  <a:pos x="306" y="176"/>
                </a:cxn>
                <a:cxn ang="0">
                  <a:pos x="290" y="208"/>
                </a:cxn>
                <a:cxn ang="0">
                  <a:pos x="290" y="224"/>
                </a:cxn>
                <a:cxn ang="0">
                  <a:pos x="257" y="241"/>
                </a:cxn>
                <a:cxn ang="0">
                  <a:pos x="241" y="273"/>
                </a:cxn>
                <a:cxn ang="0">
                  <a:pos x="209" y="273"/>
                </a:cxn>
                <a:cxn ang="0">
                  <a:pos x="193" y="289"/>
                </a:cxn>
                <a:cxn ang="0">
                  <a:pos x="160" y="289"/>
                </a:cxn>
              </a:cxnLst>
              <a:rect l="0" t="0" r="r" b="b"/>
              <a:pathLst>
                <a:path w="306" h="289">
                  <a:moveTo>
                    <a:pt x="160" y="289"/>
                  </a:moveTo>
                  <a:lnTo>
                    <a:pt x="129" y="289"/>
                  </a:lnTo>
                  <a:lnTo>
                    <a:pt x="97" y="273"/>
                  </a:lnTo>
                  <a:lnTo>
                    <a:pt x="65" y="273"/>
                  </a:lnTo>
                  <a:lnTo>
                    <a:pt x="49" y="241"/>
                  </a:lnTo>
                  <a:lnTo>
                    <a:pt x="33" y="224"/>
                  </a:lnTo>
                  <a:lnTo>
                    <a:pt x="16" y="208"/>
                  </a:lnTo>
                  <a:lnTo>
                    <a:pt x="0" y="176"/>
                  </a:lnTo>
                  <a:lnTo>
                    <a:pt x="0" y="144"/>
                  </a:lnTo>
                  <a:lnTo>
                    <a:pt x="0" y="113"/>
                  </a:lnTo>
                  <a:lnTo>
                    <a:pt x="16" y="80"/>
                  </a:lnTo>
                  <a:lnTo>
                    <a:pt x="33" y="64"/>
                  </a:lnTo>
                  <a:lnTo>
                    <a:pt x="49" y="32"/>
                  </a:lnTo>
                  <a:lnTo>
                    <a:pt x="65" y="16"/>
                  </a:lnTo>
                  <a:lnTo>
                    <a:pt x="97" y="0"/>
                  </a:lnTo>
                  <a:lnTo>
                    <a:pt x="129" y="0"/>
                  </a:lnTo>
                  <a:lnTo>
                    <a:pt x="160" y="0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41" y="16"/>
                  </a:lnTo>
                  <a:lnTo>
                    <a:pt x="257" y="32"/>
                  </a:lnTo>
                  <a:lnTo>
                    <a:pt x="290" y="64"/>
                  </a:lnTo>
                  <a:lnTo>
                    <a:pt x="290" y="80"/>
                  </a:lnTo>
                  <a:lnTo>
                    <a:pt x="306" y="113"/>
                  </a:lnTo>
                  <a:lnTo>
                    <a:pt x="306" y="144"/>
                  </a:lnTo>
                  <a:lnTo>
                    <a:pt x="306" y="176"/>
                  </a:lnTo>
                  <a:lnTo>
                    <a:pt x="290" y="208"/>
                  </a:lnTo>
                  <a:lnTo>
                    <a:pt x="290" y="224"/>
                  </a:lnTo>
                  <a:lnTo>
                    <a:pt x="257" y="241"/>
                  </a:lnTo>
                  <a:lnTo>
                    <a:pt x="241" y="273"/>
                  </a:lnTo>
                  <a:lnTo>
                    <a:pt x="209" y="273"/>
                  </a:lnTo>
                  <a:lnTo>
                    <a:pt x="193" y="289"/>
                  </a:lnTo>
                  <a:lnTo>
                    <a:pt x="160" y="289"/>
                  </a:lnTo>
                </a:path>
              </a:pathLst>
            </a:cu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49" name="Line 89"/>
            <p:cNvSpPr>
              <a:spLocks noChangeShapeType="1"/>
            </p:cNvSpPr>
            <p:nvPr/>
          </p:nvSpPr>
          <p:spPr bwMode="auto">
            <a:xfrm>
              <a:off x="4036" y="2388"/>
              <a:ext cx="1" cy="134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50" name="Rectangle 90"/>
            <p:cNvSpPr>
              <a:spLocks noChangeArrowheads="1"/>
            </p:cNvSpPr>
            <p:nvPr/>
          </p:nvSpPr>
          <p:spPr bwMode="auto">
            <a:xfrm>
              <a:off x="4285" y="738"/>
              <a:ext cx="12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1" name="Rectangle 91"/>
            <p:cNvSpPr>
              <a:spLocks noChangeArrowheads="1"/>
            </p:cNvSpPr>
            <p:nvPr/>
          </p:nvSpPr>
          <p:spPr bwMode="auto">
            <a:xfrm>
              <a:off x="4367" y="802"/>
              <a:ext cx="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2" name="Rectangle 92"/>
            <p:cNvSpPr>
              <a:spLocks noChangeArrowheads="1"/>
            </p:cNvSpPr>
            <p:nvPr/>
          </p:nvSpPr>
          <p:spPr bwMode="auto">
            <a:xfrm>
              <a:off x="3311" y="2549"/>
              <a:ext cx="821" cy="370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53" name="Rectangle 93"/>
            <p:cNvSpPr>
              <a:spLocks noChangeArrowheads="1"/>
            </p:cNvSpPr>
            <p:nvPr/>
          </p:nvSpPr>
          <p:spPr bwMode="auto">
            <a:xfrm>
              <a:off x="3627" y="2596"/>
              <a:ext cx="243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Times New Roman" pitchFamily="18" charset="0"/>
                  <a:cs typeface="Arial" pitchFamily="34" charset="0"/>
                </a:rPr>
                <a:t>DW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4" name="Rectangle 94"/>
            <p:cNvSpPr>
              <a:spLocks noChangeArrowheads="1"/>
            </p:cNvSpPr>
            <p:nvPr/>
          </p:nvSpPr>
          <p:spPr bwMode="auto">
            <a:xfrm>
              <a:off x="3528" y="2736"/>
              <a:ext cx="44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Times New Roman" pitchFamily="18" charset="0"/>
                  <a:cs typeface="Arial" pitchFamily="34" charset="0"/>
                </a:rPr>
                <a:t>Register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5" name="Freeform 95"/>
            <p:cNvSpPr>
              <a:spLocks/>
            </p:cNvSpPr>
            <p:nvPr/>
          </p:nvSpPr>
          <p:spPr bwMode="auto">
            <a:xfrm>
              <a:off x="4324" y="2637"/>
              <a:ext cx="10" cy="68"/>
            </a:xfrm>
            <a:custGeom>
              <a:avLst/>
              <a:gdLst/>
              <a:ahLst/>
              <a:cxnLst>
                <a:cxn ang="0">
                  <a:pos x="51" y="43"/>
                </a:cxn>
                <a:cxn ang="0">
                  <a:pos x="0" y="66"/>
                </a:cxn>
                <a:cxn ang="0">
                  <a:pos x="0" y="412"/>
                </a:cxn>
                <a:cxn ang="0">
                  <a:pos x="62" y="412"/>
                </a:cxn>
                <a:cxn ang="0">
                  <a:pos x="62" y="66"/>
                </a:cxn>
                <a:cxn ang="0">
                  <a:pos x="51" y="43"/>
                </a:cxn>
                <a:cxn ang="0">
                  <a:pos x="51" y="43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51" y="43"/>
                </a:cxn>
              </a:cxnLst>
              <a:rect l="0" t="0" r="r" b="b"/>
              <a:pathLst>
                <a:path w="62" h="412">
                  <a:moveTo>
                    <a:pt x="51" y="43"/>
                  </a:moveTo>
                  <a:lnTo>
                    <a:pt x="0" y="66"/>
                  </a:lnTo>
                  <a:lnTo>
                    <a:pt x="0" y="412"/>
                  </a:lnTo>
                  <a:lnTo>
                    <a:pt x="62" y="412"/>
                  </a:lnTo>
                  <a:lnTo>
                    <a:pt x="62" y="66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0" y="0"/>
                  </a:lnTo>
                  <a:lnTo>
                    <a:pt x="0" y="6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56" name="Freeform 96"/>
            <p:cNvSpPr>
              <a:spLocks/>
            </p:cNvSpPr>
            <p:nvPr/>
          </p:nvSpPr>
          <p:spPr bwMode="auto">
            <a:xfrm>
              <a:off x="4326" y="2644"/>
              <a:ext cx="105" cy="88"/>
            </a:xfrm>
            <a:custGeom>
              <a:avLst/>
              <a:gdLst/>
              <a:ahLst/>
              <a:cxnLst>
                <a:cxn ang="0">
                  <a:pos x="609" y="530"/>
                </a:cxn>
                <a:cxn ang="0">
                  <a:pos x="608" y="484"/>
                </a:cxn>
                <a:cxn ang="0">
                  <a:pos x="41" y="0"/>
                </a:cxn>
                <a:cxn ang="0">
                  <a:pos x="0" y="48"/>
                </a:cxn>
                <a:cxn ang="0">
                  <a:pos x="567" y="531"/>
                </a:cxn>
                <a:cxn ang="0">
                  <a:pos x="609" y="530"/>
                </a:cxn>
                <a:cxn ang="0">
                  <a:pos x="609" y="530"/>
                </a:cxn>
                <a:cxn ang="0">
                  <a:pos x="634" y="507"/>
                </a:cxn>
                <a:cxn ang="0">
                  <a:pos x="608" y="484"/>
                </a:cxn>
                <a:cxn ang="0">
                  <a:pos x="609" y="530"/>
                </a:cxn>
              </a:cxnLst>
              <a:rect l="0" t="0" r="r" b="b"/>
              <a:pathLst>
                <a:path w="634" h="531">
                  <a:moveTo>
                    <a:pt x="609" y="530"/>
                  </a:moveTo>
                  <a:lnTo>
                    <a:pt x="608" y="484"/>
                  </a:lnTo>
                  <a:lnTo>
                    <a:pt x="41" y="0"/>
                  </a:lnTo>
                  <a:lnTo>
                    <a:pt x="0" y="48"/>
                  </a:lnTo>
                  <a:lnTo>
                    <a:pt x="567" y="531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34" y="507"/>
                  </a:lnTo>
                  <a:lnTo>
                    <a:pt x="608" y="484"/>
                  </a:lnTo>
                  <a:lnTo>
                    <a:pt x="609" y="5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57" name="Freeform 97"/>
            <p:cNvSpPr>
              <a:spLocks/>
            </p:cNvSpPr>
            <p:nvPr/>
          </p:nvSpPr>
          <p:spPr bwMode="auto">
            <a:xfrm>
              <a:off x="4324" y="2725"/>
              <a:ext cx="103" cy="101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52" y="565"/>
                </a:cxn>
                <a:cxn ang="0">
                  <a:pos x="619" y="45"/>
                </a:cxn>
                <a:cxn ang="0">
                  <a:pos x="577" y="0"/>
                </a:cxn>
                <a:cxn ang="0">
                  <a:pos x="10" y="519"/>
                </a:cxn>
                <a:cxn ang="0">
                  <a:pos x="0" y="542"/>
                </a:cxn>
                <a:cxn ang="0">
                  <a:pos x="0" y="542"/>
                </a:cxn>
                <a:cxn ang="0">
                  <a:pos x="0" y="611"/>
                </a:cxn>
                <a:cxn ang="0">
                  <a:pos x="52" y="565"/>
                </a:cxn>
                <a:cxn ang="0">
                  <a:pos x="0" y="542"/>
                </a:cxn>
              </a:cxnLst>
              <a:rect l="0" t="0" r="r" b="b"/>
              <a:pathLst>
                <a:path w="619" h="611">
                  <a:moveTo>
                    <a:pt x="0" y="542"/>
                  </a:moveTo>
                  <a:lnTo>
                    <a:pt x="52" y="565"/>
                  </a:lnTo>
                  <a:lnTo>
                    <a:pt x="619" y="45"/>
                  </a:lnTo>
                  <a:lnTo>
                    <a:pt x="577" y="0"/>
                  </a:lnTo>
                  <a:lnTo>
                    <a:pt x="10" y="519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611"/>
                  </a:lnTo>
                  <a:lnTo>
                    <a:pt x="52" y="565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58" name="Rectangle 98"/>
            <p:cNvSpPr>
              <a:spLocks noChangeArrowheads="1"/>
            </p:cNvSpPr>
            <p:nvPr/>
          </p:nvSpPr>
          <p:spPr bwMode="auto">
            <a:xfrm>
              <a:off x="4324" y="2746"/>
              <a:ext cx="10" cy="6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59" name="Freeform 99"/>
            <p:cNvSpPr>
              <a:spLocks/>
            </p:cNvSpPr>
            <p:nvPr/>
          </p:nvSpPr>
          <p:spPr bwMode="auto">
            <a:xfrm>
              <a:off x="4146" y="2699"/>
              <a:ext cx="186" cy="1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1" y="62"/>
                </a:cxn>
                <a:cxn ang="0">
                  <a:pos x="1114" y="62"/>
                </a:cxn>
                <a:cxn ang="0">
                  <a:pos x="1114" y="0"/>
                </a:cxn>
                <a:cxn ang="0">
                  <a:pos x="31" y="0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31"/>
                </a:cxn>
              </a:cxnLst>
              <a:rect l="0" t="0" r="r" b="b"/>
              <a:pathLst>
                <a:path w="1114" h="62">
                  <a:moveTo>
                    <a:pt x="0" y="31"/>
                  </a:moveTo>
                  <a:lnTo>
                    <a:pt x="31" y="62"/>
                  </a:lnTo>
                  <a:lnTo>
                    <a:pt x="1114" y="62"/>
                  </a:lnTo>
                  <a:lnTo>
                    <a:pt x="1114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0" name="Freeform 100"/>
            <p:cNvSpPr>
              <a:spLocks/>
            </p:cNvSpPr>
            <p:nvPr/>
          </p:nvSpPr>
          <p:spPr bwMode="auto">
            <a:xfrm>
              <a:off x="4146" y="2704"/>
              <a:ext cx="11" cy="54"/>
            </a:xfrm>
            <a:custGeom>
              <a:avLst/>
              <a:gdLst/>
              <a:ahLst/>
              <a:cxnLst>
                <a:cxn ang="0">
                  <a:pos x="31" y="326"/>
                </a:cxn>
                <a:cxn ang="0">
                  <a:pos x="62" y="295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295"/>
                </a:cxn>
                <a:cxn ang="0">
                  <a:pos x="31" y="326"/>
                </a:cxn>
                <a:cxn ang="0">
                  <a:pos x="0" y="295"/>
                </a:cxn>
                <a:cxn ang="0">
                  <a:pos x="0" y="326"/>
                </a:cxn>
                <a:cxn ang="0">
                  <a:pos x="31" y="326"/>
                </a:cxn>
              </a:cxnLst>
              <a:rect l="0" t="0" r="r" b="b"/>
              <a:pathLst>
                <a:path w="62" h="326">
                  <a:moveTo>
                    <a:pt x="31" y="326"/>
                  </a:moveTo>
                  <a:lnTo>
                    <a:pt x="62" y="295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31" y="326"/>
                  </a:lnTo>
                  <a:lnTo>
                    <a:pt x="0" y="295"/>
                  </a:lnTo>
                  <a:lnTo>
                    <a:pt x="0" y="326"/>
                  </a:lnTo>
                  <a:lnTo>
                    <a:pt x="31" y="32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1" name="Rectangle 101"/>
            <p:cNvSpPr>
              <a:spLocks noChangeArrowheads="1"/>
            </p:cNvSpPr>
            <p:nvPr/>
          </p:nvSpPr>
          <p:spPr bwMode="auto">
            <a:xfrm>
              <a:off x="4152" y="2748"/>
              <a:ext cx="182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2" name="Freeform 102"/>
            <p:cNvSpPr>
              <a:spLocks/>
            </p:cNvSpPr>
            <p:nvPr/>
          </p:nvSpPr>
          <p:spPr bwMode="auto">
            <a:xfrm>
              <a:off x="4444" y="2918"/>
              <a:ext cx="678" cy="10"/>
            </a:xfrm>
            <a:custGeom>
              <a:avLst/>
              <a:gdLst/>
              <a:ahLst/>
              <a:cxnLst>
                <a:cxn ang="0">
                  <a:pos x="4066" y="31"/>
                </a:cxn>
                <a:cxn ang="0">
                  <a:pos x="4034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4034" y="62"/>
                </a:cxn>
                <a:cxn ang="0">
                  <a:pos x="4066" y="31"/>
                </a:cxn>
                <a:cxn ang="0">
                  <a:pos x="4034" y="62"/>
                </a:cxn>
                <a:cxn ang="0">
                  <a:pos x="4066" y="62"/>
                </a:cxn>
                <a:cxn ang="0">
                  <a:pos x="4066" y="31"/>
                </a:cxn>
              </a:cxnLst>
              <a:rect l="0" t="0" r="r" b="b"/>
              <a:pathLst>
                <a:path w="4066" h="62">
                  <a:moveTo>
                    <a:pt x="4066" y="31"/>
                  </a:moveTo>
                  <a:lnTo>
                    <a:pt x="403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4034" y="62"/>
                  </a:lnTo>
                  <a:lnTo>
                    <a:pt x="4066" y="31"/>
                  </a:lnTo>
                  <a:lnTo>
                    <a:pt x="4034" y="62"/>
                  </a:lnTo>
                  <a:lnTo>
                    <a:pt x="4066" y="62"/>
                  </a:lnTo>
                  <a:lnTo>
                    <a:pt x="4066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3" name="Freeform 103"/>
            <p:cNvSpPr>
              <a:spLocks/>
            </p:cNvSpPr>
            <p:nvPr/>
          </p:nvSpPr>
          <p:spPr bwMode="auto">
            <a:xfrm>
              <a:off x="5111" y="2548"/>
              <a:ext cx="11" cy="3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1"/>
                </a:cxn>
                <a:cxn ang="0">
                  <a:pos x="0" y="2248"/>
                </a:cxn>
                <a:cxn ang="0">
                  <a:pos x="63" y="2248"/>
                </a:cxn>
                <a:cxn ang="0">
                  <a:pos x="63" y="31"/>
                </a:cxn>
                <a:cxn ang="0">
                  <a:pos x="31" y="0"/>
                </a:cxn>
                <a:cxn ang="0">
                  <a:pos x="63" y="31"/>
                </a:cxn>
                <a:cxn ang="0">
                  <a:pos x="63" y="0"/>
                </a:cxn>
                <a:cxn ang="0">
                  <a:pos x="31" y="0"/>
                </a:cxn>
              </a:cxnLst>
              <a:rect l="0" t="0" r="r" b="b"/>
              <a:pathLst>
                <a:path w="63" h="2248">
                  <a:moveTo>
                    <a:pt x="31" y="0"/>
                  </a:moveTo>
                  <a:lnTo>
                    <a:pt x="0" y="31"/>
                  </a:lnTo>
                  <a:lnTo>
                    <a:pt x="0" y="2248"/>
                  </a:lnTo>
                  <a:lnTo>
                    <a:pt x="63" y="2248"/>
                  </a:lnTo>
                  <a:lnTo>
                    <a:pt x="63" y="31"/>
                  </a:lnTo>
                  <a:lnTo>
                    <a:pt x="31" y="0"/>
                  </a:lnTo>
                  <a:lnTo>
                    <a:pt x="63" y="31"/>
                  </a:lnTo>
                  <a:lnTo>
                    <a:pt x="6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4" name="Freeform 104"/>
            <p:cNvSpPr>
              <a:spLocks/>
            </p:cNvSpPr>
            <p:nvPr/>
          </p:nvSpPr>
          <p:spPr bwMode="auto">
            <a:xfrm>
              <a:off x="4439" y="2548"/>
              <a:ext cx="677" cy="1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1" y="62"/>
                </a:cxn>
                <a:cxn ang="0">
                  <a:pos x="4065" y="62"/>
                </a:cxn>
                <a:cxn ang="0">
                  <a:pos x="4065" y="0"/>
                </a:cxn>
                <a:cxn ang="0">
                  <a:pos x="31" y="0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31"/>
                </a:cxn>
              </a:cxnLst>
              <a:rect l="0" t="0" r="r" b="b"/>
              <a:pathLst>
                <a:path w="4065" h="62">
                  <a:moveTo>
                    <a:pt x="0" y="31"/>
                  </a:moveTo>
                  <a:lnTo>
                    <a:pt x="31" y="62"/>
                  </a:lnTo>
                  <a:lnTo>
                    <a:pt x="4065" y="62"/>
                  </a:lnTo>
                  <a:lnTo>
                    <a:pt x="4065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5" name="Freeform 105"/>
            <p:cNvSpPr>
              <a:spLocks/>
            </p:cNvSpPr>
            <p:nvPr/>
          </p:nvSpPr>
          <p:spPr bwMode="auto">
            <a:xfrm>
              <a:off x="4439" y="2553"/>
              <a:ext cx="10" cy="375"/>
            </a:xfrm>
            <a:custGeom>
              <a:avLst/>
              <a:gdLst/>
              <a:ahLst/>
              <a:cxnLst>
                <a:cxn ang="0">
                  <a:pos x="31" y="2248"/>
                </a:cxn>
                <a:cxn ang="0">
                  <a:pos x="62" y="2217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2217"/>
                </a:cxn>
                <a:cxn ang="0">
                  <a:pos x="31" y="2248"/>
                </a:cxn>
                <a:cxn ang="0">
                  <a:pos x="0" y="2217"/>
                </a:cxn>
                <a:cxn ang="0">
                  <a:pos x="0" y="2248"/>
                </a:cxn>
                <a:cxn ang="0">
                  <a:pos x="31" y="2248"/>
                </a:cxn>
              </a:cxnLst>
              <a:rect l="0" t="0" r="r" b="b"/>
              <a:pathLst>
                <a:path w="62" h="2248">
                  <a:moveTo>
                    <a:pt x="31" y="2248"/>
                  </a:moveTo>
                  <a:lnTo>
                    <a:pt x="62" y="2217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217"/>
                  </a:lnTo>
                  <a:lnTo>
                    <a:pt x="31" y="2248"/>
                  </a:lnTo>
                  <a:lnTo>
                    <a:pt x="0" y="2217"/>
                  </a:lnTo>
                  <a:lnTo>
                    <a:pt x="0" y="2248"/>
                  </a:lnTo>
                  <a:lnTo>
                    <a:pt x="31" y="22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6" name="Rectangle 106"/>
            <p:cNvSpPr>
              <a:spLocks noChangeArrowheads="1"/>
            </p:cNvSpPr>
            <p:nvPr/>
          </p:nvSpPr>
          <p:spPr bwMode="auto">
            <a:xfrm>
              <a:off x="4512" y="2599"/>
              <a:ext cx="21" cy="123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7" name="Rectangle 107"/>
            <p:cNvSpPr>
              <a:spLocks noChangeArrowheads="1"/>
            </p:cNvSpPr>
            <p:nvPr/>
          </p:nvSpPr>
          <p:spPr bwMode="auto">
            <a:xfrm>
              <a:off x="4512" y="2599"/>
              <a:ext cx="21" cy="123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8" name="Freeform 108"/>
            <p:cNvSpPr>
              <a:spLocks/>
            </p:cNvSpPr>
            <p:nvPr/>
          </p:nvSpPr>
          <p:spPr bwMode="auto">
            <a:xfrm>
              <a:off x="4513" y="2584"/>
              <a:ext cx="21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8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8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69" name="Freeform 109"/>
            <p:cNvSpPr>
              <a:spLocks/>
            </p:cNvSpPr>
            <p:nvPr/>
          </p:nvSpPr>
          <p:spPr bwMode="auto">
            <a:xfrm>
              <a:off x="4513" y="2584"/>
              <a:ext cx="21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8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8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0" name="Freeform 110"/>
            <p:cNvSpPr>
              <a:spLocks/>
            </p:cNvSpPr>
            <p:nvPr/>
          </p:nvSpPr>
          <p:spPr bwMode="auto">
            <a:xfrm>
              <a:off x="4513" y="2724"/>
              <a:ext cx="21" cy="11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2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2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1" name="Freeform 111"/>
            <p:cNvSpPr>
              <a:spLocks/>
            </p:cNvSpPr>
            <p:nvPr/>
          </p:nvSpPr>
          <p:spPr bwMode="auto">
            <a:xfrm>
              <a:off x="4513" y="2724"/>
              <a:ext cx="21" cy="11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2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2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2" name="Rectangle 112"/>
            <p:cNvSpPr>
              <a:spLocks noChangeArrowheads="1"/>
            </p:cNvSpPr>
            <p:nvPr/>
          </p:nvSpPr>
          <p:spPr bwMode="auto">
            <a:xfrm>
              <a:off x="4512" y="2754"/>
              <a:ext cx="21" cy="124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3" name="Rectangle 113"/>
            <p:cNvSpPr>
              <a:spLocks noChangeArrowheads="1"/>
            </p:cNvSpPr>
            <p:nvPr/>
          </p:nvSpPr>
          <p:spPr bwMode="auto">
            <a:xfrm>
              <a:off x="4512" y="2754"/>
              <a:ext cx="21" cy="124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4" name="Freeform 114"/>
            <p:cNvSpPr>
              <a:spLocks/>
            </p:cNvSpPr>
            <p:nvPr/>
          </p:nvSpPr>
          <p:spPr bwMode="auto">
            <a:xfrm>
              <a:off x="4513" y="2740"/>
              <a:ext cx="21" cy="11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8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8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5" name="Freeform 115"/>
            <p:cNvSpPr>
              <a:spLocks/>
            </p:cNvSpPr>
            <p:nvPr/>
          </p:nvSpPr>
          <p:spPr bwMode="auto">
            <a:xfrm>
              <a:off x="4513" y="2740"/>
              <a:ext cx="21" cy="11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8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8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6" name="Freeform 116"/>
            <p:cNvSpPr>
              <a:spLocks/>
            </p:cNvSpPr>
            <p:nvPr/>
          </p:nvSpPr>
          <p:spPr bwMode="auto">
            <a:xfrm>
              <a:off x="4513" y="2880"/>
              <a:ext cx="21" cy="11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2" y="67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7">
                  <a:moveTo>
                    <a:pt x="129" y="0"/>
                  </a:moveTo>
                  <a:lnTo>
                    <a:pt x="62" y="67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7" name="Freeform 117"/>
            <p:cNvSpPr>
              <a:spLocks/>
            </p:cNvSpPr>
            <p:nvPr/>
          </p:nvSpPr>
          <p:spPr bwMode="auto">
            <a:xfrm>
              <a:off x="4513" y="2880"/>
              <a:ext cx="21" cy="11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2" y="67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7">
                  <a:moveTo>
                    <a:pt x="129" y="0"/>
                  </a:moveTo>
                  <a:lnTo>
                    <a:pt x="62" y="67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8" name="Rectangle 118"/>
            <p:cNvSpPr>
              <a:spLocks noChangeArrowheads="1"/>
            </p:cNvSpPr>
            <p:nvPr/>
          </p:nvSpPr>
          <p:spPr bwMode="auto">
            <a:xfrm>
              <a:off x="4816" y="2603"/>
              <a:ext cx="20" cy="123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79" name="Rectangle 119"/>
            <p:cNvSpPr>
              <a:spLocks noChangeArrowheads="1"/>
            </p:cNvSpPr>
            <p:nvPr/>
          </p:nvSpPr>
          <p:spPr bwMode="auto">
            <a:xfrm>
              <a:off x="4816" y="2603"/>
              <a:ext cx="20" cy="123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0" name="Freeform 120"/>
            <p:cNvSpPr>
              <a:spLocks/>
            </p:cNvSpPr>
            <p:nvPr/>
          </p:nvSpPr>
          <p:spPr bwMode="auto">
            <a:xfrm>
              <a:off x="4817" y="2588"/>
              <a:ext cx="21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7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7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1" name="Freeform 121"/>
            <p:cNvSpPr>
              <a:spLocks/>
            </p:cNvSpPr>
            <p:nvPr/>
          </p:nvSpPr>
          <p:spPr bwMode="auto">
            <a:xfrm>
              <a:off x="4817" y="2588"/>
              <a:ext cx="21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7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7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2" name="Freeform 122"/>
            <p:cNvSpPr>
              <a:spLocks/>
            </p:cNvSpPr>
            <p:nvPr/>
          </p:nvSpPr>
          <p:spPr bwMode="auto">
            <a:xfrm>
              <a:off x="4816" y="2728"/>
              <a:ext cx="22" cy="1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1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1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3" name="Freeform 123"/>
            <p:cNvSpPr>
              <a:spLocks/>
            </p:cNvSpPr>
            <p:nvPr/>
          </p:nvSpPr>
          <p:spPr bwMode="auto">
            <a:xfrm>
              <a:off x="4816" y="2728"/>
              <a:ext cx="22" cy="1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1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1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4" name="Rectangle 124"/>
            <p:cNvSpPr>
              <a:spLocks noChangeArrowheads="1"/>
            </p:cNvSpPr>
            <p:nvPr/>
          </p:nvSpPr>
          <p:spPr bwMode="auto">
            <a:xfrm>
              <a:off x="4587" y="2866"/>
              <a:ext cx="21" cy="25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5" name="Rectangle 125"/>
            <p:cNvSpPr>
              <a:spLocks noChangeArrowheads="1"/>
            </p:cNvSpPr>
            <p:nvPr/>
          </p:nvSpPr>
          <p:spPr bwMode="auto">
            <a:xfrm>
              <a:off x="4587" y="2866"/>
              <a:ext cx="21" cy="25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6" name="Rectangle 126"/>
            <p:cNvSpPr>
              <a:spLocks noChangeArrowheads="1"/>
            </p:cNvSpPr>
            <p:nvPr/>
          </p:nvSpPr>
          <p:spPr bwMode="auto">
            <a:xfrm>
              <a:off x="4820" y="2759"/>
              <a:ext cx="21" cy="123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7" name="Rectangle 127"/>
            <p:cNvSpPr>
              <a:spLocks noChangeArrowheads="1"/>
            </p:cNvSpPr>
            <p:nvPr/>
          </p:nvSpPr>
          <p:spPr bwMode="auto">
            <a:xfrm>
              <a:off x="4820" y="2759"/>
              <a:ext cx="21" cy="123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8" name="Freeform 128"/>
            <p:cNvSpPr>
              <a:spLocks/>
            </p:cNvSpPr>
            <p:nvPr/>
          </p:nvSpPr>
          <p:spPr bwMode="auto">
            <a:xfrm>
              <a:off x="4821" y="2744"/>
              <a:ext cx="21" cy="11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8" y="0"/>
                </a:cxn>
                <a:cxn ang="0">
                  <a:pos x="129" y="67"/>
                </a:cxn>
                <a:cxn ang="0">
                  <a:pos x="0" y="67"/>
                </a:cxn>
              </a:cxnLst>
              <a:rect l="0" t="0" r="r" b="b"/>
              <a:pathLst>
                <a:path w="129" h="67">
                  <a:moveTo>
                    <a:pt x="0" y="67"/>
                  </a:moveTo>
                  <a:lnTo>
                    <a:pt x="68" y="0"/>
                  </a:lnTo>
                  <a:lnTo>
                    <a:pt x="129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89" name="Freeform 129"/>
            <p:cNvSpPr>
              <a:spLocks/>
            </p:cNvSpPr>
            <p:nvPr/>
          </p:nvSpPr>
          <p:spPr bwMode="auto">
            <a:xfrm>
              <a:off x="4821" y="2744"/>
              <a:ext cx="21" cy="11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8" y="0"/>
                </a:cxn>
                <a:cxn ang="0">
                  <a:pos x="129" y="67"/>
                </a:cxn>
                <a:cxn ang="0">
                  <a:pos x="0" y="67"/>
                </a:cxn>
              </a:cxnLst>
              <a:rect l="0" t="0" r="r" b="b"/>
              <a:pathLst>
                <a:path w="129" h="67">
                  <a:moveTo>
                    <a:pt x="0" y="67"/>
                  </a:moveTo>
                  <a:lnTo>
                    <a:pt x="68" y="0"/>
                  </a:lnTo>
                  <a:lnTo>
                    <a:pt x="129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0" name="Freeform 130"/>
            <p:cNvSpPr>
              <a:spLocks/>
            </p:cNvSpPr>
            <p:nvPr/>
          </p:nvSpPr>
          <p:spPr bwMode="auto">
            <a:xfrm>
              <a:off x="4820" y="2884"/>
              <a:ext cx="22" cy="1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1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1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1" name="Freeform 131"/>
            <p:cNvSpPr>
              <a:spLocks/>
            </p:cNvSpPr>
            <p:nvPr/>
          </p:nvSpPr>
          <p:spPr bwMode="auto">
            <a:xfrm>
              <a:off x="4820" y="2884"/>
              <a:ext cx="22" cy="1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1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1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2" name="Rectangle 132"/>
            <p:cNvSpPr>
              <a:spLocks noChangeArrowheads="1"/>
            </p:cNvSpPr>
            <p:nvPr/>
          </p:nvSpPr>
          <p:spPr bwMode="auto">
            <a:xfrm>
              <a:off x="4693" y="2599"/>
              <a:ext cx="20" cy="123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>
              <a:off x="4693" y="2599"/>
              <a:ext cx="20" cy="123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4" name="Freeform 134"/>
            <p:cNvSpPr>
              <a:spLocks/>
            </p:cNvSpPr>
            <p:nvPr/>
          </p:nvSpPr>
          <p:spPr bwMode="auto">
            <a:xfrm>
              <a:off x="4693" y="2584"/>
              <a:ext cx="22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6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6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5" name="Freeform 135"/>
            <p:cNvSpPr>
              <a:spLocks/>
            </p:cNvSpPr>
            <p:nvPr/>
          </p:nvSpPr>
          <p:spPr bwMode="auto">
            <a:xfrm>
              <a:off x="4693" y="2584"/>
              <a:ext cx="22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6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6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6" name="Freeform 136"/>
            <p:cNvSpPr>
              <a:spLocks/>
            </p:cNvSpPr>
            <p:nvPr/>
          </p:nvSpPr>
          <p:spPr bwMode="auto">
            <a:xfrm>
              <a:off x="4693" y="2724"/>
              <a:ext cx="22" cy="11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62" y="68"/>
                </a:cxn>
                <a:cxn ang="0">
                  <a:pos x="0" y="0"/>
                </a:cxn>
                <a:cxn ang="0">
                  <a:pos x="130" y="0"/>
                </a:cxn>
              </a:cxnLst>
              <a:rect l="0" t="0" r="r" b="b"/>
              <a:pathLst>
                <a:path w="130" h="68">
                  <a:moveTo>
                    <a:pt x="130" y="0"/>
                  </a:moveTo>
                  <a:lnTo>
                    <a:pt x="62" y="68"/>
                  </a:lnTo>
                  <a:lnTo>
                    <a:pt x="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7" name="Freeform 137"/>
            <p:cNvSpPr>
              <a:spLocks/>
            </p:cNvSpPr>
            <p:nvPr/>
          </p:nvSpPr>
          <p:spPr bwMode="auto">
            <a:xfrm>
              <a:off x="4693" y="2724"/>
              <a:ext cx="22" cy="11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62" y="68"/>
                </a:cxn>
                <a:cxn ang="0">
                  <a:pos x="0" y="0"/>
                </a:cxn>
                <a:cxn ang="0">
                  <a:pos x="130" y="0"/>
                </a:cxn>
              </a:cxnLst>
              <a:rect l="0" t="0" r="r" b="b"/>
              <a:pathLst>
                <a:path w="130" h="68">
                  <a:moveTo>
                    <a:pt x="130" y="0"/>
                  </a:moveTo>
                  <a:lnTo>
                    <a:pt x="62" y="68"/>
                  </a:lnTo>
                  <a:lnTo>
                    <a:pt x="0" y="0"/>
                  </a:lnTo>
                  <a:lnTo>
                    <a:pt x="130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8" name="Rectangle 138"/>
            <p:cNvSpPr>
              <a:spLocks noChangeArrowheads="1"/>
            </p:cNvSpPr>
            <p:nvPr/>
          </p:nvSpPr>
          <p:spPr bwMode="auto">
            <a:xfrm>
              <a:off x="4906" y="2603"/>
              <a:ext cx="21" cy="123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99" name="Rectangle 139"/>
            <p:cNvSpPr>
              <a:spLocks noChangeArrowheads="1"/>
            </p:cNvSpPr>
            <p:nvPr/>
          </p:nvSpPr>
          <p:spPr bwMode="auto">
            <a:xfrm>
              <a:off x="4906" y="2603"/>
              <a:ext cx="21" cy="123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0" name="Freeform 140"/>
            <p:cNvSpPr>
              <a:spLocks/>
            </p:cNvSpPr>
            <p:nvPr/>
          </p:nvSpPr>
          <p:spPr bwMode="auto">
            <a:xfrm>
              <a:off x="4907" y="2588"/>
              <a:ext cx="21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7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7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1" name="Freeform 141"/>
            <p:cNvSpPr>
              <a:spLocks/>
            </p:cNvSpPr>
            <p:nvPr/>
          </p:nvSpPr>
          <p:spPr bwMode="auto">
            <a:xfrm>
              <a:off x="4907" y="2588"/>
              <a:ext cx="21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7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7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2" name="Freeform 142"/>
            <p:cNvSpPr>
              <a:spLocks/>
            </p:cNvSpPr>
            <p:nvPr/>
          </p:nvSpPr>
          <p:spPr bwMode="auto">
            <a:xfrm>
              <a:off x="4907" y="2728"/>
              <a:ext cx="21" cy="1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1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1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3" name="Freeform 143"/>
            <p:cNvSpPr>
              <a:spLocks/>
            </p:cNvSpPr>
            <p:nvPr/>
          </p:nvSpPr>
          <p:spPr bwMode="auto">
            <a:xfrm>
              <a:off x="4907" y="2728"/>
              <a:ext cx="21" cy="1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1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1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4" name="Rectangle 144"/>
            <p:cNvSpPr>
              <a:spLocks noChangeArrowheads="1"/>
            </p:cNvSpPr>
            <p:nvPr/>
          </p:nvSpPr>
          <p:spPr bwMode="auto">
            <a:xfrm>
              <a:off x="5033" y="2763"/>
              <a:ext cx="21" cy="123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5" name="Rectangle 145"/>
            <p:cNvSpPr>
              <a:spLocks noChangeArrowheads="1"/>
            </p:cNvSpPr>
            <p:nvPr/>
          </p:nvSpPr>
          <p:spPr bwMode="auto">
            <a:xfrm>
              <a:off x="5033" y="2763"/>
              <a:ext cx="21" cy="123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6" name="Freeform 146"/>
            <p:cNvSpPr>
              <a:spLocks/>
            </p:cNvSpPr>
            <p:nvPr/>
          </p:nvSpPr>
          <p:spPr bwMode="auto">
            <a:xfrm>
              <a:off x="5034" y="2748"/>
              <a:ext cx="22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7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7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7" name="Freeform 147"/>
            <p:cNvSpPr>
              <a:spLocks/>
            </p:cNvSpPr>
            <p:nvPr/>
          </p:nvSpPr>
          <p:spPr bwMode="auto">
            <a:xfrm>
              <a:off x="5034" y="2748"/>
              <a:ext cx="22" cy="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7" y="0"/>
                </a:cxn>
                <a:cxn ang="0">
                  <a:pos x="129" y="68"/>
                </a:cxn>
                <a:cxn ang="0">
                  <a:pos x="0" y="68"/>
                </a:cxn>
              </a:cxnLst>
              <a:rect l="0" t="0" r="r" b="b"/>
              <a:pathLst>
                <a:path w="129" h="68">
                  <a:moveTo>
                    <a:pt x="0" y="68"/>
                  </a:moveTo>
                  <a:lnTo>
                    <a:pt x="67" y="0"/>
                  </a:lnTo>
                  <a:lnTo>
                    <a:pt x="129" y="68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8" name="Freeform 148"/>
            <p:cNvSpPr>
              <a:spLocks/>
            </p:cNvSpPr>
            <p:nvPr/>
          </p:nvSpPr>
          <p:spPr bwMode="auto">
            <a:xfrm>
              <a:off x="5034" y="2888"/>
              <a:ext cx="21" cy="1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2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2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09" name="Freeform 149"/>
            <p:cNvSpPr>
              <a:spLocks/>
            </p:cNvSpPr>
            <p:nvPr/>
          </p:nvSpPr>
          <p:spPr bwMode="auto">
            <a:xfrm>
              <a:off x="5034" y="2888"/>
              <a:ext cx="21" cy="1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62" y="68"/>
                </a:cxn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68">
                  <a:moveTo>
                    <a:pt x="129" y="0"/>
                  </a:moveTo>
                  <a:lnTo>
                    <a:pt x="62" y="68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0" name="Rectangle 150"/>
            <p:cNvSpPr>
              <a:spLocks noChangeArrowheads="1"/>
            </p:cNvSpPr>
            <p:nvPr/>
          </p:nvSpPr>
          <p:spPr bwMode="auto">
            <a:xfrm>
              <a:off x="4930" y="2884"/>
              <a:ext cx="90" cy="21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1" name="Rectangle 151"/>
            <p:cNvSpPr>
              <a:spLocks noChangeArrowheads="1"/>
            </p:cNvSpPr>
            <p:nvPr/>
          </p:nvSpPr>
          <p:spPr bwMode="auto">
            <a:xfrm>
              <a:off x="4930" y="2884"/>
              <a:ext cx="90" cy="21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2" name="Freeform 152"/>
            <p:cNvSpPr>
              <a:spLocks/>
            </p:cNvSpPr>
            <p:nvPr/>
          </p:nvSpPr>
          <p:spPr bwMode="auto">
            <a:xfrm>
              <a:off x="4920" y="2883"/>
              <a:ext cx="8" cy="21"/>
            </a:xfrm>
            <a:custGeom>
              <a:avLst/>
              <a:gdLst/>
              <a:ahLst/>
              <a:cxnLst>
                <a:cxn ang="0">
                  <a:pos x="49" y="129"/>
                </a:cxn>
                <a:cxn ang="0">
                  <a:pos x="0" y="61"/>
                </a:cxn>
                <a:cxn ang="0">
                  <a:pos x="49" y="0"/>
                </a:cxn>
                <a:cxn ang="0">
                  <a:pos x="49" y="129"/>
                </a:cxn>
              </a:cxnLst>
              <a:rect l="0" t="0" r="r" b="b"/>
              <a:pathLst>
                <a:path w="49" h="129">
                  <a:moveTo>
                    <a:pt x="49" y="129"/>
                  </a:moveTo>
                  <a:lnTo>
                    <a:pt x="0" y="61"/>
                  </a:lnTo>
                  <a:lnTo>
                    <a:pt x="49" y="0"/>
                  </a:lnTo>
                  <a:lnTo>
                    <a:pt x="49" y="129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3" name="Freeform 153"/>
            <p:cNvSpPr>
              <a:spLocks/>
            </p:cNvSpPr>
            <p:nvPr/>
          </p:nvSpPr>
          <p:spPr bwMode="auto">
            <a:xfrm>
              <a:off x="4920" y="2883"/>
              <a:ext cx="8" cy="21"/>
            </a:xfrm>
            <a:custGeom>
              <a:avLst/>
              <a:gdLst/>
              <a:ahLst/>
              <a:cxnLst>
                <a:cxn ang="0">
                  <a:pos x="49" y="129"/>
                </a:cxn>
                <a:cxn ang="0">
                  <a:pos x="0" y="61"/>
                </a:cxn>
                <a:cxn ang="0">
                  <a:pos x="49" y="0"/>
                </a:cxn>
                <a:cxn ang="0">
                  <a:pos x="49" y="129"/>
                </a:cxn>
              </a:cxnLst>
              <a:rect l="0" t="0" r="r" b="b"/>
              <a:pathLst>
                <a:path w="49" h="129">
                  <a:moveTo>
                    <a:pt x="49" y="129"/>
                  </a:moveTo>
                  <a:lnTo>
                    <a:pt x="0" y="61"/>
                  </a:lnTo>
                  <a:lnTo>
                    <a:pt x="49" y="0"/>
                  </a:lnTo>
                  <a:lnTo>
                    <a:pt x="49" y="129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4" name="Freeform 154"/>
            <p:cNvSpPr>
              <a:spLocks/>
            </p:cNvSpPr>
            <p:nvPr/>
          </p:nvSpPr>
          <p:spPr bwMode="auto">
            <a:xfrm>
              <a:off x="5022" y="2883"/>
              <a:ext cx="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8"/>
                </a:cxn>
                <a:cxn ang="0">
                  <a:pos x="0" y="129"/>
                </a:cxn>
                <a:cxn ang="0">
                  <a:pos x="0" y="0"/>
                </a:cxn>
              </a:cxnLst>
              <a:rect l="0" t="0" r="r" b="b"/>
              <a:pathLst>
                <a:path w="49" h="129">
                  <a:moveTo>
                    <a:pt x="0" y="0"/>
                  </a:moveTo>
                  <a:lnTo>
                    <a:pt x="49" y="68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5" name="Freeform 155"/>
            <p:cNvSpPr>
              <a:spLocks/>
            </p:cNvSpPr>
            <p:nvPr/>
          </p:nvSpPr>
          <p:spPr bwMode="auto">
            <a:xfrm>
              <a:off x="5022" y="2883"/>
              <a:ext cx="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8"/>
                </a:cxn>
                <a:cxn ang="0">
                  <a:pos x="0" y="129"/>
                </a:cxn>
                <a:cxn ang="0">
                  <a:pos x="0" y="0"/>
                </a:cxn>
              </a:cxnLst>
              <a:rect l="0" t="0" r="r" b="b"/>
              <a:pathLst>
                <a:path w="49" h="129">
                  <a:moveTo>
                    <a:pt x="0" y="0"/>
                  </a:moveTo>
                  <a:lnTo>
                    <a:pt x="49" y="68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6" name="Rectangle 156"/>
            <p:cNvSpPr>
              <a:spLocks noChangeArrowheads="1"/>
            </p:cNvSpPr>
            <p:nvPr/>
          </p:nvSpPr>
          <p:spPr bwMode="auto">
            <a:xfrm>
              <a:off x="4942" y="2728"/>
              <a:ext cx="91" cy="21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7" name="Rectangle 157"/>
            <p:cNvSpPr>
              <a:spLocks noChangeArrowheads="1"/>
            </p:cNvSpPr>
            <p:nvPr/>
          </p:nvSpPr>
          <p:spPr bwMode="auto">
            <a:xfrm>
              <a:off x="4942" y="2728"/>
              <a:ext cx="91" cy="21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8" name="Freeform 158"/>
            <p:cNvSpPr>
              <a:spLocks/>
            </p:cNvSpPr>
            <p:nvPr/>
          </p:nvSpPr>
          <p:spPr bwMode="auto">
            <a:xfrm>
              <a:off x="4932" y="2727"/>
              <a:ext cx="8" cy="21"/>
            </a:xfrm>
            <a:custGeom>
              <a:avLst/>
              <a:gdLst/>
              <a:ahLst/>
              <a:cxnLst>
                <a:cxn ang="0">
                  <a:pos x="50" y="129"/>
                </a:cxn>
                <a:cxn ang="0">
                  <a:pos x="0" y="61"/>
                </a:cxn>
                <a:cxn ang="0">
                  <a:pos x="50" y="0"/>
                </a:cxn>
                <a:cxn ang="0">
                  <a:pos x="50" y="129"/>
                </a:cxn>
              </a:cxnLst>
              <a:rect l="0" t="0" r="r" b="b"/>
              <a:pathLst>
                <a:path w="50" h="129">
                  <a:moveTo>
                    <a:pt x="50" y="129"/>
                  </a:moveTo>
                  <a:lnTo>
                    <a:pt x="0" y="61"/>
                  </a:lnTo>
                  <a:lnTo>
                    <a:pt x="50" y="0"/>
                  </a:lnTo>
                  <a:lnTo>
                    <a:pt x="50" y="129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19" name="Freeform 159"/>
            <p:cNvSpPr>
              <a:spLocks/>
            </p:cNvSpPr>
            <p:nvPr/>
          </p:nvSpPr>
          <p:spPr bwMode="auto">
            <a:xfrm>
              <a:off x="4932" y="2727"/>
              <a:ext cx="8" cy="21"/>
            </a:xfrm>
            <a:custGeom>
              <a:avLst/>
              <a:gdLst/>
              <a:ahLst/>
              <a:cxnLst>
                <a:cxn ang="0">
                  <a:pos x="50" y="129"/>
                </a:cxn>
                <a:cxn ang="0">
                  <a:pos x="0" y="61"/>
                </a:cxn>
                <a:cxn ang="0">
                  <a:pos x="50" y="0"/>
                </a:cxn>
                <a:cxn ang="0">
                  <a:pos x="50" y="129"/>
                </a:cxn>
              </a:cxnLst>
              <a:rect l="0" t="0" r="r" b="b"/>
              <a:pathLst>
                <a:path w="50" h="129">
                  <a:moveTo>
                    <a:pt x="50" y="129"/>
                  </a:moveTo>
                  <a:lnTo>
                    <a:pt x="0" y="61"/>
                  </a:lnTo>
                  <a:lnTo>
                    <a:pt x="50" y="0"/>
                  </a:lnTo>
                  <a:lnTo>
                    <a:pt x="50" y="129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0" name="Freeform 160"/>
            <p:cNvSpPr>
              <a:spLocks/>
            </p:cNvSpPr>
            <p:nvPr/>
          </p:nvSpPr>
          <p:spPr bwMode="auto">
            <a:xfrm>
              <a:off x="5034" y="2727"/>
              <a:ext cx="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8"/>
                </a:cxn>
                <a:cxn ang="0">
                  <a:pos x="0" y="129"/>
                </a:cxn>
                <a:cxn ang="0">
                  <a:pos x="0" y="0"/>
                </a:cxn>
              </a:cxnLst>
              <a:rect l="0" t="0" r="r" b="b"/>
              <a:pathLst>
                <a:path w="49" h="129">
                  <a:moveTo>
                    <a:pt x="0" y="0"/>
                  </a:moveTo>
                  <a:lnTo>
                    <a:pt x="49" y="68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1" name="Freeform 161"/>
            <p:cNvSpPr>
              <a:spLocks/>
            </p:cNvSpPr>
            <p:nvPr/>
          </p:nvSpPr>
          <p:spPr bwMode="auto">
            <a:xfrm>
              <a:off x="5034" y="2727"/>
              <a:ext cx="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8"/>
                </a:cxn>
                <a:cxn ang="0">
                  <a:pos x="0" y="129"/>
                </a:cxn>
                <a:cxn ang="0">
                  <a:pos x="0" y="0"/>
                </a:cxn>
              </a:cxnLst>
              <a:rect l="0" t="0" r="r" b="b"/>
              <a:pathLst>
                <a:path w="49" h="129">
                  <a:moveTo>
                    <a:pt x="0" y="0"/>
                  </a:moveTo>
                  <a:lnTo>
                    <a:pt x="49" y="68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2" name="Rectangle 162"/>
            <p:cNvSpPr>
              <a:spLocks noChangeArrowheads="1"/>
            </p:cNvSpPr>
            <p:nvPr/>
          </p:nvSpPr>
          <p:spPr bwMode="auto">
            <a:xfrm>
              <a:off x="4942" y="2581"/>
              <a:ext cx="91" cy="20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3" name="Rectangle 163"/>
            <p:cNvSpPr>
              <a:spLocks noChangeArrowheads="1"/>
            </p:cNvSpPr>
            <p:nvPr/>
          </p:nvSpPr>
          <p:spPr bwMode="auto">
            <a:xfrm>
              <a:off x="4942" y="2581"/>
              <a:ext cx="91" cy="20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4" name="Freeform 164"/>
            <p:cNvSpPr>
              <a:spLocks/>
            </p:cNvSpPr>
            <p:nvPr/>
          </p:nvSpPr>
          <p:spPr bwMode="auto">
            <a:xfrm>
              <a:off x="4932" y="2579"/>
              <a:ext cx="8" cy="22"/>
            </a:xfrm>
            <a:custGeom>
              <a:avLst/>
              <a:gdLst/>
              <a:ahLst/>
              <a:cxnLst>
                <a:cxn ang="0">
                  <a:pos x="50" y="130"/>
                </a:cxn>
                <a:cxn ang="0">
                  <a:pos x="0" y="62"/>
                </a:cxn>
                <a:cxn ang="0">
                  <a:pos x="50" y="0"/>
                </a:cxn>
                <a:cxn ang="0">
                  <a:pos x="50" y="130"/>
                </a:cxn>
              </a:cxnLst>
              <a:rect l="0" t="0" r="r" b="b"/>
              <a:pathLst>
                <a:path w="50" h="130">
                  <a:moveTo>
                    <a:pt x="50" y="130"/>
                  </a:moveTo>
                  <a:lnTo>
                    <a:pt x="0" y="62"/>
                  </a:lnTo>
                  <a:lnTo>
                    <a:pt x="50" y="0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5" name="Freeform 165"/>
            <p:cNvSpPr>
              <a:spLocks/>
            </p:cNvSpPr>
            <p:nvPr/>
          </p:nvSpPr>
          <p:spPr bwMode="auto">
            <a:xfrm>
              <a:off x="4932" y="2579"/>
              <a:ext cx="8" cy="22"/>
            </a:xfrm>
            <a:custGeom>
              <a:avLst/>
              <a:gdLst/>
              <a:ahLst/>
              <a:cxnLst>
                <a:cxn ang="0">
                  <a:pos x="50" y="130"/>
                </a:cxn>
                <a:cxn ang="0">
                  <a:pos x="0" y="62"/>
                </a:cxn>
                <a:cxn ang="0">
                  <a:pos x="50" y="0"/>
                </a:cxn>
                <a:cxn ang="0">
                  <a:pos x="50" y="130"/>
                </a:cxn>
              </a:cxnLst>
              <a:rect l="0" t="0" r="r" b="b"/>
              <a:pathLst>
                <a:path w="50" h="130">
                  <a:moveTo>
                    <a:pt x="50" y="130"/>
                  </a:moveTo>
                  <a:lnTo>
                    <a:pt x="0" y="62"/>
                  </a:lnTo>
                  <a:lnTo>
                    <a:pt x="50" y="0"/>
                  </a:lnTo>
                  <a:lnTo>
                    <a:pt x="50" y="13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6" name="Freeform 166"/>
            <p:cNvSpPr>
              <a:spLocks/>
            </p:cNvSpPr>
            <p:nvPr/>
          </p:nvSpPr>
          <p:spPr bwMode="auto">
            <a:xfrm>
              <a:off x="5034" y="2579"/>
              <a:ext cx="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7"/>
                </a:cxn>
                <a:cxn ang="0">
                  <a:pos x="0" y="129"/>
                </a:cxn>
                <a:cxn ang="0">
                  <a:pos x="0" y="0"/>
                </a:cxn>
              </a:cxnLst>
              <a:rect l="0" t="0" r="r" b="b"/>
              <a:pathLst>
                <a:path w="49" h="129">
                  <a:moveTo>
                    <a:pt x="0" y="0"/>
                  </a:moveTo>
                  <a:lnTo>
                    <a:pt x="49" y="67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7" name="Freeform 167"/>
            <p:cNvSpPr>
              <a:spLocks/>
            </p:cNvSpPr>
            <p:nvPr/>
          </p:nvSpPr>
          <p:spPr bwMode="auto">
            <a:xfrm>
              <a:off x="5034" y="2579"/>
              <a:ext cx="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7"/>
                </a:cxn>
                <a:cxn ang="0">
                  <a:pos x="0" y="129"/>
                </a:cxn>
                <a:cxn ang="0">
                  <a:pos x="0" y="0"/>
                </a:cxn>
              </a:cxnLst>
              <a:rect l="0" t="0" r="r" b="b"/>
              <a:pathLst>
                <a:path w="49" h="129">
                  <a:moveTo>
                    <a:pt x="0" y="0"/>
                  </a:moveTo>
                  <a:lnTo>
                    <a:pt x="49" y="67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8" name="Rectangle 168"/>
            <p:cNvSpPr>
              <a:spLocks noChangeArrowheads="1"/>
            </p:cNvSpPr>
            <p:nvPr/>
          </p:nvSpPr>
          <p:spPr bwMode="auto">
            <a:xfrm>
              <a:off x="4717" y="2732"/>
              <a:ext cx="90" cy="21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29" name="Rectangle 169"/>
            <p:cNvSpPr>
              <a:spLocks noChangeArrowheads="1"/>
            </p:cNvSpPr>
            <p:nvPr/>
          </p:nvSpPr>
          <p:spPr bwMode="auto">
            <a:xfrm>
              <a:off x="4717" y="2732"/>
              <a:ext cx="90" cy="21"/>
            </a:xfrm>
            <a:prstGeom prst="rect">
              <a:avLst/>
            </a:prstGeom>
            <a:noFill/>
            <a:ln w="3175">
              <a:solidFill>
                <a:srgbClr val="007CC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0" name="Freeform 170"/>
            <p:cNvSpPr>
              <a:spLocks/>
            </p:cNvSpPr>
            <p:nvPr/>
          </p:nvSpPr>
          <p:spPr bwMode="auto">
            <a:xfrm>
              <a:off x="4706" y="2731"/>
              <a:ext cx="8" cy="21"/>
            </a:xfrm>
            <a:custGeom>
              <a:avLst/>
              <a:gdLst/>
              <a:ahLst/>
              <a:cxnLst>
                <a:cxn ang="0">
                  <a:pos x="49" y="129"/>
                </a:cxn>
                <a:cxn ang="0">
                  <a:pos x="0" y="62"/>
                </a:cxn>
                <a:cxn ang="0">
                  <a:pos x="49" y="0"/>
                </a:cxn>
                <a:cxn ang="0">
                  <a:pos x="49" y="129"/>
                </a:cxn>
              </a:cxnLst>
              <a:rect l="0" t="0" r="r" b="b"/>
              <a:pathLst>
                <a:path w="49" h="129">
                  <a:moveTo>
                    <a:pt x="49" y="129"/>
                  </a:moveTo>
                  <a:lnTo>
                    <a:pt x="0" y="62"/>
                  </a:lnTo>
                  <a:lnTo>
                    <a:pt x="49" y="0"/>
                  </a:lnTo>
                  <a:lnTo>
                    <a:pt x="49" y="129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1" name="Freeform 171"/>
            <p:cNvSpPr>
              <a:spLocks/>
            </p:cNvSpPr>
            <p:nvPr/>
          </p:nvSpPr>
          <p:spPr bwMode="auto">
            <a:xfrm>
              <a:off x="4706" y="2731"/>
              <a:ext cx="8" cy="21"/>
            </a:xfrm>
            <a:custGeom>
              <a:avLst/>
              <a:gdLst/>
              <a:ahLst/>
              <a:cxnLst>
                <a:cxn ang="0">
                  <a:pos x="49" y="129"/>
                </a:cxn>
                <a:cxn ang="0">
                  <a:pos x="0" y="62"/>
                </a:cxn>
                <a:cxn ang="0">
                  <a:pos x="49" y="0"/>
                </a:cxn>
                <a:cxn ang="0">
                  <a:pos x="49" y="129"/>
                </a:cxn>
              </a:cxnLst>
              <a:rect l="0" t="0" r="r" b="b"/>
              <a:pathLst>
                <a:path w="49" h="129">
                  <a:moveTo>
                    <a:pt x="49" y="129"/>
                  </a:moveTo>
                  <a:lnTo>
                    <a:pt x="0" y="62"/>
                  </a:lnTo>
                  <a:lnTo>
                    <a:pt x="49" y="0"/>
                  </a:lnTo>
                  <a:lnTo>
                    <a:pt x="49" y="129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2" name="Freeform 172"/>
            <p:cNvSpPr>
              <a:spLocks/>
            </p:cNvSpPr>
            <p:nvPr/>
          </p:nvSpPr>
          <p:spPr bwMode="auto">
            <a:xfrm>
              <a:off x="4809" y="2731"/>
              <a:ext cx="8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8"/>
                </a:cxn>
                <a:cxn ang="0">
                  <a:pos x="0" y="129"/>
                </a:cxn>
                <a:cxn ang="0">
                  <a:pos x="0" y="0"/>
                </a:cxn>
              </a:cxnLst>
              <a:rect l="0" t="0" r="r" b="b"/>
              <a:pathLst>
                <a:path w="49" h="129">
                  <a:moveTo>
                    <a:pt x="0" y="0"/>
                  </a:moveTo>
                  <a:lnTo>
                    <a:pt x="49" y="68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3" name="Freeform 173"/>
            <p:cNvSpPr>
              <a:spLocks/>
            </p:cNvSpPr>
            <p:nvPr/>
          </p:nvSpPr>
          <p:spPr bwMode="auto">
            <a:xfrm>
              <a:off x="4809" y="2731"/>
              <a:ext cx="8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68"/>
                </a:cxn>
                <a:cxn ang="0">
                  <a:pos x="0" y="129"/>
                </a:cxn>
                <a:cxn ang="0">
                  <a:pos x="0" y="0"/>
                </a:cxn>
              </a:cxnLst>
              <a:rect l="0" t="0" r="r" b="b"/>
              <a:pathLst>
                <a:path w="49" h="129">
                  <a:moveTo>
                    <a:pt x="0" y="0"/>
                  </a:moveTo>
                  <a:lnTo>
                    <a:pt x="49" y="68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7CC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4" name="Rectangle 174"/>
            <p:cNvSpPr>
              <a:spLocks noChangeArrowheads="1"/>
            </p:cNvSpPr>
            <p:nvPr/>
          </p:nvSpPr>
          <p:spPr bwMode="auto">
            <a:xfrm>
              <a:off x="4595" y="2400"/>
              <a:ext cx="41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Times New Roman" pitchFamily="18" charset="0"/>
                  <a:cs typeface="Arial" pitchFamily="34" charset="0"/>
                </a:rPr>
                <a:t>Display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35" name="Line 175"/>
            <p:cNvSpPr>
              <a:spLocks noChangeShapeType="1"/>
            </p:cNvSpPr>
            <p:nvPr/>
          </p:nvSpPr>
          <p:spPr bwMode="auto">
            <a:xfrm>
              <a:off x="4564" y="1049"/>
              <a:ext cx="1" cy="62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6" name="Line 176"/>
            <p:cNvSpPr>
              <a:spLocks noChangeShapeType="1"/>
            </p:cNvSpPr>
            <p:nvPr/>
          </p:nvSpPr>
          <p:spPr bwMode="auto">
            <a:xfrm>
              <a:off x="4534" y="1078"/>
              <a:ext cx="62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7" name="Line 177"/>
            <p:cNvSpPr>
              <a:spLocks noChangeShapeType="1"/>
            </p:cNvSpPr>
            <p:nvPr/>
          </p:nvSpPr>
          <p:spPr bwMode="auto">
            <a:xfrm>
              <a:off x="4538" y="915"/>
              <a:ext cx="62" cy="1"/>
            </a:xfrm>
            <a:prstGeom prst="line">
              <a:avLst/>
            </a:prstGeom>
            <a:noFill/>
            <a:ln w="0">
              <a:solidFill>
                <a:srgbClr val="24272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8" name="Line 178"/>
            <p:cNvSpPr>
              <a:spLocks noChangeShapeType="1"/>
            </p:cNvSpPr>
            <p:nvPr/>
          </p:nvSpPr>
          <p:spPr bwMode="auto">
            <a:xfrm>
              <a:off x="2273" y="1361"/>
              <a:ext cx="86" cy="1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39" name="Freeform 179"/>
            <p:cNvSpPr>
              <a:spLocks/>
            </p:cNvSpPr>
            <p:nvPr/>
          </p:nvSpPr>
          <p:spPr bwMode="auto">
            <a:xfrm>
              <a:off x="2203" y="1057"/>
              <a:ext cx="222" cy="230"/>
            </a:xfrm>
            <a:custGeom>
              <a:avLst/>
              <a:gdLst/>
              <a:ahLst/>
              <a:cxnLst>
                <a:cxn ang="0">
                  <a:pos x="733" y="1375"/>
                </a:cxn>
                <a:cxn ang="0">
                  <a:pos x="831" y="1357"/>
                </a:cxn>
                <a:cxn ang="0">
                  <a:pos x="923" y="1324"/>
                </a:cxn>
                <a:cxn ang="0">
                  <a:pos x="1009" y="1278"/>
                </a:cxn>
                <a:cxn ang="0">
                  <a:pos x="1088" y="1221"/>
                </a:cxn>
                <a:cxn ang="0">
                  <a:pos x="1157" y="1152"/>
                </a:cxn>
                <a:cxn ang="0">
                  <a:pos x="1215" y="1074"/>
                </a:cxn>
                <a:cxn ang="0">
                  <a:pos x="1264" y="988"/>
                </a:cxn>
                <a:cxn ang="0">
                  <a:pos x="1300" y="894"/>
                </a:cxn>
                <a:cxn ang="0">
                  <a:pos x="1321" y="793"/>
                </a:cxn>
                <a:cxn ang="0">
                  <a:pos x="1329" y="689"/>
                </a:cxn>
                <a:cxn ang="0">
                  <a:pos x="1321" y="585"/>
                </a:cxn>
                <a:cxn ang="0">
                  <a:pos x="1300" y="485"/>
                </a:cxn>
                <a:cxn ang="0">
                  <a:pos x="1264" y="390"/>
                </a:cxn>
                <a:cxn ang="0">
                  <a:pos x="1215" y="304"/>
                </a:cxn>
                <a:cxn ang="0">
                  <a:pos x="1157" y="226"/>
                </a:cxn>
                <a:cxn ang="0">
                  <a:pos x="1088" y="158"/>
                </a:cxn>
                <a:cxn ang="0">
                  <a:pos x="1009" y="100"/>
                </a:cxn>
                <a:cxn ang="0">
                  <a:pos x="923" y="54"/>
                </a:cxn>
                <a:cxn ang="0">
                  <a:pos x="831" y="22"/>
                </a:cxn>
                <a:cxn ang="0">
                  <a:pos x="733" y="3"/>
                </a:cxn>
                <a:cxn ang="0">
                  <a:pos x="630" y="1"/>
                </a:cxn>
                <a:cxn ang="0">
                  <a:pos x="531" y="14"/>
                </a:cxn>
                <a:cxn ang="0">
                  <a:pos x="437" y="42"/>
                </a:cxn>
                <a:cxn ang="0">
                  <a:pos x="348" y="83"/>
                </a:cxn>
                <a:cxn ang="0">
                  <a:pos x="267" y="137"/>
                </a:cxn>
                <a:cxn ang="0">
                  <a:pos x="195" y="202"/>
                </a:cxn>
                <a:cxn ang="0">
                  <a:pos x="133" y="277"/>
                </a:cxn>
                <a:cxn ang="0">
                  <a:pos x="81" y="361"/>
                </a:cxn>
                <a:cxn ang="0">
                  <a:pos x="40" y="452"/>
                </a:cxn>
                <a:cxn ang="0">
                  <a:pos x="14" y="550"/>
                </a:cxn>
                <a:cxn ang="0">
                  <a:pos x="1" y="654"/>
                </a:cxn>
                <a:cxn ang="0">
                  <a:pos x="4" y="760"/>
                </a:cxn>
                <a:cxn ang="0">
                  <a:pos x="21" y="861"/>
                </a:cxn>
                <a:cxn ang="0">
                  <a:pos x="52" y="957"/>
                </a:cxn>
                <a:cxn ang="0">
                  <a:pos x="97" y="1046"/>
                </a:cxn>
                <a:cxn ang="0">
                  <a:pos x="152" y="1127"/>
                </a:cxn>
                <a:cxn ang="0">
                  <a:pos x="218" y="1199"/>
                </a:cxn>
                <a:cxn ang="0">
                  <a:pos x="294" y="1260"/>
                </a:cxn>
                <a:cxn ang="0">
                  <a:pos x="377" y="1310"/>
                </a:cxn>
                <a:cxn ang="0">
                  <a:pos x="468" y="1347"/>
                </a:cxn>
                <a:cxn ang="0">
                  <a:pos x="563" y="1370"/>
                </a:cxn>
                <a:cxn ang="0">
                  <a:pos x="665" y="1378"/>
                </a:cxn>
              </a:cxnLst>
              <a:rect l="0" t="0" r="r" b="b"/>
              <a:pathLst>
                <a:path w="1329" h="1378">
                  <a:moveTo>
                    <a:pt x="665" y="1378"/>
                  </a:moveTo>
                  <a:lnTo>
                    <a:pt x="699" y="1377"/>
                  </a:lnTo>
                  <a:lnTo>
                    <a:pt x="733" y="1375"/>
                  </a:lnTo>
                  <a:lnTo>
                    <a:pt x="766" y="1370"/>
                  </a:lnTo>
                  <a:lnTo>
                    <a:pt x="798" y="1365"/>
                  </a:lnTo>
                  <a:lnTo>
                    <a:pt x="831" y="1357"/>
                  </a:lnTo>
                  <a:lnTo>
                    <a:pt x="862" y="1347"/>
                  </a:lnTo>
                  <a:lnTo>
                    <a:pt x="893" y="1336"/>
                  </a:lnTo>
                  <a:lnTo>
                    <a:pt x="923" y="1324"/>
                  </a:lnTo>
                  <a:lnTo>
                    <a:pt x="953" y="1310"/>
                  </a:lnTo>
                  <a:lnTo>
                    <a:pt x="982" y="1294"/>
                  </a:lnTo>
                  <a:lnTo>
                    <a:pt x="1009" y="1278"/>
                  </a:lnTo>
                  <a:lnTo>
                    <a:pt x="1036" y="1260"/>
                  </a:lnTo>
                  <a:lnTo>
                    <a:pt x="1062" y="1241"/>
                  </a:lnTo>
                  <a:lnTo>
                    <a:pt x="1088" y="1221"/>
                  </a:lnTo>
                  <a:lnTo>
                    <a:pt x="1112" y="1199"/>
                  </a:lnTo>
                  <a:lnTo>
                    <a:pt x="1135" y="1176"/>
                  </a:lnTo>
                  <a:lnTo>
                    <a:pt x="1157" y="1152"/>
                  </a:lnTo>
                  <a:lnTo>
                    <a:pt x="1177" y="1127"/>
                  </a:lnTo>
                  <a:lnTo>
                    <a:pt x="1197" y="1101"/>
                  </a:lnTo>
                  <a:lnTo>
                    <a:pt x="1215" y="1074"/>
                  </a:lnTo>
                  <a:lnTo>
                    <a:pt x="1233" y="1046"/>
                  </a:lnTo>
                  <a:lnTo>
                    <a:pt x="1249" y="1017"/>
                  </a:lnTo>
                  <a:lnTo>
                    <a:pt x="1264" y="988"/>
                  </a:lnTo>
                  <a:lnTo>
                    <a:pt x="1278" y="957"/>
                  </a:lnTo>
                  <a:lnTo>
                    <a:pt x="1289" y="926"/>
                  </a:lnTo>
                  <a:lnTo>
                    <a:pt x="1300" y="894"/>
                  </a:lnTo>
                  <a:lnTo>
                    <a:pt x="1309" y="861"/>
                  </a:lnTo>
                  <a:lnTo>
                    <a:pt x="1316" y="828"/>
                  </a:lnTo>
                  <a:lnTo>
                    <a:pt x="1321" y="793"/>
                  </a:lnTo>
                  <a:lnTo>
                    <a:pt x="1326" y="760"/>
                  </a:lnTo>
                  <a:lnTo>
                    <a:pt x="1328" y="724"/>
                  </a:lnTo>
                  <a:lnTo>
                    <a:pt x="1329" y="689"/>
                  </a:lnTo>
                  <a:lnTo>
                    <a:pt x="1328" y="654"/>
                  </a:lnTo>
                  <a:lnTo>
                    <a:pt x="1326" y="618"/>
                  </a:lnTo>
                  <a:lnTo>
                    <a:pt x="1321" y="585"/>
                  </a:lnTo>
                  <a:lnTo>
                    <a:pt x="1316" y="550"/>
                  </a:lnTo>
                  <a:lnTo>
                    <a:pt x="1309" y="517"/>
                  </a:lnTo>
                  <a:lnTo>
                    <a:pt x="1300" y="485"/>
                  </a:lnTo>
                  <a:lnTo>
                    <a:pt x="1289" y="452"/>
                  </a:lnTo>
                  <a:lnTo>
                    <a:pt x="1278" y="421"/>
                  </a:lnTo>
                  <a:lnTo>
                    <a:pt x="1264" y="390"/>
                  </a:lnTo>
                  <a:lnTo>
                    <a:pt x="1249" y="361"/>
                  </a:lnTo>
                  <a:lnTo>
                    <a:pt x="1233" y="333"/>
                  </a:lnTo>
                  <a:lnTo>
                    <a:pt x="1215" y="304"/>
                  </a:lnTo>
                  <a:lnTo>
                    <a:pt x="1197" y="277"/>
                  </a:lnTo>
                  <a:lnTo>
                    <a:pt x="1177" y="251"/>
                  </a:lnTo>
                  <a:lnTo>
                    <a:pt x="1157" y="226"/>
                  </a:lnTo>
                  <a:lnTo>
                    <a:pt x="1135" y="202"/>
                  </a:lnTo>
                  <a:lnTo>
                    <a:pt x="1112" y="179"/>
                  </a:lnTo>
                  <a:lnTo>
                    <a:pt x="1088" y="158"/>
                  </a:lnTo>
                  <a:lnTo>
                    <a:pt x="1062" y="137"/>
                  </a:lnTo>
                  <a:lnTo>
                    <a:pt x="1036" y="118"/>
                  </a:lnTo>
                  <a:lnTo>
                    <a:pt x="1009" y="100"/>
                  </a:lnTo>
                  <a:lnTo>
                    <a:pt x="982" y="83"/>
                  </a:lnTo>
                  <a:lnTo>
                    <a:pt x="953" y="68"/>
                  </a:lnTo>
                  <a:lnTo>
                    <a:pt x="923" y="54"/>
                  </a:lnTo>
                  <a:lnTo>
                    <a:pt x="893" y="42"/>
                  </a:lnTo>
                  <a:lnTo>
                    <a:pt x="862" y="31"/>
                  </a:lnTo>
                  <a:lnTo>
                    <a:pt x="831" y="22"/>
                  </a:lnTo>
                  <a:lnTo>
                    <a:pt x="798" y="14"/>
                  </a:lnTo>
                  <a:lnTo>
                    <a:pt x="766" y="8"/>
                  </a:lnTo>
                  <a:lnTo>
                    <a:pt x="733" y="3"/>
                  </a:lnTo>
                  <a:lnTo>
                    <a:pt x="699" y="1"/>
                  </a:lnTo>
                  <a:lnTo>
                    <a:pt x="665" y="0"/>
                  </a:lnTo>
                  <a:lnTo>
                    <a:pt x="630" y="1"/>
                  </a:lnTo>
                  <a:lnTo>
                    <a:pt x="597" y="3"/>
                  </a:lnTo>
                  <a:lnTo>
                    <a:pt x="563" y="8"/>
                  </a:lnTo>
                  <a:lnTo>
                    <a:pt x="531" y="14"/>
                  </a:lnTo>
                  <a:lnTo>
                    <a:pt x="499" y="22"/>
                  </a:lnTo>
                  <a:lnTo>
                    <a:pt x="468" y="31"/>
                  </a:lnTo>
                  <a:lnTo>
                    <a:pt x="437" y="42"/>
                  </a:lnTo>
                  <a:lnTo>
                    <a:pt x="407" y="54"/>
                  </a:lnTo>
                  <a:lnTo>
                    <a:pt x="377" y="68"/>
                  </a:lnTo>
                  <a:lnTo>
                    <a:pt x="348" y="83"/>
                  </a:lnTo>
                  <a:lnTo>
                    <a:pt x="320" y="100"/>
                  </a:lnTo>
                  <a:lnTo>
                    <a:pt x="294" y="118"/>
                  </a:lnTo>
                  <a:lnTo>
                    <a:pt x="267" y="137"/>
                  </a:lnTo>
                  <a:lnTo>
                    <a:pt x="242" y="158"/>
                  </a:lnTo>
                  <a:lnTo>
                    <a:pt x="218" y="179"/>
                  </a:lnTo>
                  <a:lnTo>
                    <a:pt x="195" y="202"/>
                  </a:lnTo>
                  <a:lnTo>
                    <a:pt x="173" y="226"/>
                  </a:lnTo>
                  <a:lnTo>
                    <a:pt x="152" y="251"/>
                  </a:lnTo>
                  <a:lnTo>
                    <a:pt x="133" y="277"/>
                  </a:lnTo>
                  <a:lnTo>
                    <a:pt x="114" y="304"/>
                  </a:lnTo>
                  <a:lnTo>
                    <a:pt x="97" y="333"/>
                  </a:lnTo>
                  <a:lnTo>
                    <a:pt x="81" y="361"/>
                  </a:lnTo>
                  <a:lnTo>
                    <a:pt x="66" y="390"/>
                  </a:lnTo>
                  <a:lnTo>
                    <a:pt x="52" y="421"/>
                  </a:lnTo>
                  <a:lnTo>
                    <a:pt x="40" y="452"/>
                  </a:lnTo>
                  <a:lnTo>
                    <a:pt x="30" y="485"/>
                  </a:lnTo>
                  <a:lnTo>
                    <a:pt x="21" y="517"/>
                  </a:lnTo>
                  <a:lnTo>
                    <a:pt x="14" y="550"/>
                  </a:lnTo>
                  <a:lnTo>
                    <a:pt x="8" y="585"/>
                  </a:lnTo>
                  <a:lnTo>
                    <a:pt x="4" y="618"/>
                  </a:lnTo>
                  <a:lnTo>
                    <a:pt x="1" y="654"/>
                  </a:lnTo>
                  <a:lnTo>
                    <a:pt x="0" y="689"/>
                  </a:lnTo>
                  <a:lnTo>
                    <a:pt x="1" y="724"/>
                  </a:lnTo>
                  <a:lnTo>
                    <a:pt x="4" y="760"/>
                  </a:lnTo>
                  <a:lnTo>
                    <a:pt x="8" y="793"/>
                  </a:lnTo>
                  <a:lnTo>
                    <a:pt x="14" y="828"/>
                  </a:lnTo>
                  <a:lnTo>
                    <a:pt x="21" y="861"/>
                  </a:lnTo>
                  <a:lnTo>
                    <a:pt x="30" y="894"/>
                  </a:lnTo>
                  <a:lnTo>
                    <a:pt x="40" y="926"/>
                  </a:lnTo>
                  <a:lnTo>
                    <a:pt x="52" y="957"/>
                  </a:lnTo>
                  <a:lnTo>
                    <a:pt x="66" y="988"/>
                  </a:lnTo>
                  <a:lnTo>
                    <a:pt x="81" y="1017"/>
                  </a:lnTo>
                  <a:lnTo>
                    <a:pt x="97" y="1046"/>
                  </a:lnTo>
                  <a:lnTo>
                    <a:pt x="114" y="1074"/>
                  </a:lnTo>
                  <a:lnTo>
                    <a:pt x="133" y="1101"/>
                  </a:lnTo>
                  <a:lnTo>
                    <a:pt x="152" y="1127"/>
                  </a:lnTo>
                  <a:lnTo>
                    <a:pt x="173" y="1152"/>
                  </a:lnTo>
                  <a:lnTo>
                    <a:pt x="195" y="1176"/>
                  </a:lnTo>
                  <a:lnTo>
                    <a:pt x="218" y="1199"/>
                  </a:lnTo>
                  <a:lnTo>
                    <a:pt x="242" y="1221"/>
                  </a:lnTo>
                  <a:lnTo>
                    <a:pt x="267" y="1241"/>
                  </a:lnTo>
                  <a:lnTo>
                    <a:pt x="294" y="1260"/>
                  </a:lnTo>
                  <a:lnTo>
                    <a:pt x="320" y="1278"/>
                  </a:lnTo>
                  <a:lnTo>
                    <a:pt x="348" y="1294"/>
                  </a:lnTo>
                  <a:lnTo>
                    <a:pt x="377" y="1310"/>
                  </a:lnTo>
                  <a:lnTo>
                    <a:pt x="407" y="1324"/>
                  </a:lnTo>
                  <a:lnTo>
                    <a:pt x="437" y="1336"/>
                  </a:lnTo>
                  <a:lnTo>
                    <a:pt x="468" y="1347"/>
                  </a:lnTo>
                  <a:lnTo>
                    <a:pt x="499" y="1357"/>
                  </a:lnTo>
                  <a:lnTo>
                    <a:pt x="531" y="1365"/>
                  </a:lnTo>
                  <a:lnTo>
                    <a:pt x="563" y="1370"/>
                  </a:lnTo>
                  <a:lnTo>
                    <a:pt x="597" y="1375"/>
                  </a:lnTo>
                  <a:lnTo>
                    <a:pt x="630" y="1377"/>
                  </a:lnTo>
                  <a:lnTo>
                    <a:pt x="665" y="1378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0F6EB7-203C-4CD7-AE53-535F4DC4FA5F}" type="slidenum">
              <a:rPr lang="de-DE" altLang="de-DE"/>
              <a:pPr/>
              <a:t>15</a:t>
            </a:fld>
            <a:endParaRPr lang="de-DE" altLang="de-DE"/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848201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700338" y="476250"/>
            <a:ext cx="337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u="sng"/>
              <a:t>Typical Signal Processing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771775" y="5805488"/>
            <a:ext cx="2925763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/>
              <a:t>Mixed-Signal Circuits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07704" y="1988840"/>
            <a:ext cx="18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Low Noise Amplifier</a:t>
            </a:r>
            <a:endParaRPr 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788024" y="2348880"/>
            <a:ext cx="1512168" cy="864096"/>
          </a:xfrm>
          <a:prstGeom prst="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56176" y="5805264"/>
            <a:ext cx="2087431" cy="46166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dirty="0" smtClean="0"/>
              <a:t>Digital </a:t>
            </a:r>
            <a:r>
              <a:rPr lang="de-DE" altLang="de-DE" dirty="0" err="1"/>
              <a:t>Circuits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5F49E6-956B-4199-94CC-3B880C521B8F}" type="slidenum">
              <a:rPr lang="de-DE" altLang="de-DE"/>
              <a:pPr/>
              <a:t>16</a:t>
            </a:fld>
            <a:endParaRPr lang="de-DE" altLang="de-DE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85105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187450" y="260350"/>
            <a:ext cx="5465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u="sng" smtClean="0"/>
              <a:t>Example: Architecture of a Digital Camera</a:t>
            </a:r>
            <a:endParaRPr lang="en-US" altLang="de-DE" u="sng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flipH="1">
            <a:off x="2195513" y="1628775"/>
            <a:ext cx="5256212" cy="3384550"/>
          </a:xfrm>
          <a:prstGeom prst="wedgeEllipseCallout">
            <a:avLst>
              <a:gd name="adj1" fmla="val -44171"/>
              <a:gd name="adj2" fmla="val 67870"/>
            </a:avLst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de-DE" altLang="de-DE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164388" y="5805488"/>
            <a:ext cx="1997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chemeClr val="accent2"/>
                </a:solidFill>
              </a:rPr>
              <a:t>Camera-Chip</a:t>
            </a:r>
          </a:p>
        </p:txBody>
      </p:sp>
      <p:grpSp>
        <p:nvGrpSpPr>
          <p:cNvPr id="43029" name="Group 21"/>
          <p:cNvGrpSpPr>
            <a:grpSpLocks/>
          </p:cNvGrpSpPr>
          <p:nvPr/>
        </p:nvGrpSpPr>
        <p:grpSpPr bwMode="auto">
          <a:xfrm>
            <a:off x="3708400" y="3260725"/>
            <a:ext cx="1223963" cy="581025"/>
            <a:chOff x="2336" y="2054"/>
            <a:chExt cx="771" cy="366"/>
          </a:xfrm>
        </p:grpSpPr>
        <p:sp>
          <p:nvSpPr>
            <p:cNvPr id="17425" name="Text Box 11"/>
            <p:cNvSpPr txBox="1">
              <a:spLocks noChangeArrowheads="1"/>
            </p:cNvSpPr>
            <p:nvPr/>
          </p:nvSpPr>
          <p:spPr bwMode="auto">
            <a:xfrm>
              <a:off x="2336" y="2054"/>
              <a:ext cx="7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chemeClr val="accent2"/>
                  </a:solidFill>
                </a:rPr>
                <a:t>Signal-</a:t>
              </a:r>
              <a:br>
                <a:rPr lang="de-DE" altLang="de-DE" sz="1600" b="1">
                  <a:solidFill>
                    <a:schemeClr val="accent2"/>
                  </a:solidFill>
                </a:rPr>
              </a:br>
              <a:r>
                <a:rPr lang="de-DE" altLang="de-DE" sz="1600" b="1">
                  <a:solidFill>
                    <a:schemeClr val="accent2"/>
                  </a:solidFill>
                </a:rPr>
                <a:t>Processing</a:t>
              </a:r>
            </a:p>
          </p:txBody>
        </p:sp>
        <p:sp>
          <p:nvSpPr>
            <p:cNvPr id="17426" name="AutoShape 13"/>
            <p:cNvSpPr>
              <a:spLocks noChangeArrowheads="1"/>
            </p:cNvSpPr>
            <p:nvPr/>
          </p:nvSpPr>
          <p:spPr bwMode="auto">
            <a:xfrm rot="1226444">
              <a:off x="2880" y="2160"/>
              <a:ext cx="227" cy="91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</p:grpSp>
      <p:grpSp>
        <p:nvGrpSpPr>
          <p:cNvPr id="43028" name="Group 20"/>
          <p:cNvGrpSpPr>
            <a:grpSpLocks/>
          </p:cNvGrpSpPr>
          <p:nvPr/>
        </p:nvGrpSpPr>
        <p:grpSpPr bwMode="auto">
          <a:xfrm>
            <a:off x="3779838" y="1773238"/>
            <a:ext cx="1449387" cy="647700"/>
            <a:chOff x="2381" y="1117"/>
            <a:chExt cx="913" cy="408"/>
          </a:xfrm>
        </p:grpSpPr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2381" y="1117"/>
              <a:ext cx="9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chemeClr val="accent2"/>
                  </a:solidFill>
                </a:rPr>
                <a:t>AD-Converter</a:t>
              </a:r>
            </a:p>
          </p:txBody>
        </p:sp>
        <p:sp>
          <p:nvSpPr>
            <p:cNvPr id="17424" name="AutoShape 14"/>
            <p:cNvSpPr>
              <a:spLocks noChangeArrowheads="1"/>
            </p:cNvSpPr>
            <p:nvPr/>
          </p:nvSpPr>
          <p:spPr bwMode="auto">
            <a:xfrm rot="5400000">
              <a:off x="2631" y="1366"/>
              <a:ext cx="227" cy="91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</p:grpSp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1692275" y="1341438"/>
            <a:ext cx="1722438" cy="1006475"/>
            <a:chOff x="1066" y="845"/>
            <a:chExt cx="1085" cy="634"/>
          </a:xfrm>
        </p:grpSpPr>
        <p:sp>
          <p:nvSpPr>
            <p:cNvPr id="17421" name="Text Box 8"/>
            <p:cNvSpPr txBox="1">
              <a:spLocks noChangeArrowheads="1"/>
            </p:cNvSpPr>
            <p:nvPr/>
          </p:nvSpPr>
          <p:spPr bwMode="auto">
            <a:xfrm>
              <a:off x="1066" y="845"/>
              <a:ext cx="10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chemeClr val="accent2"/>
                  </a:solidFill>
                </a:rPr>
                <a:t>Sensor + Readout</a:t>
              </a:r>
            </a:p>
          </p:txBody>
        </p:sp>
        <p:sp>
          <p:nvSpPr>
            <p:cNvPr id="17422" name="AutoShape 15"/>
            <p:cNvSpPr>
              <a:spLocks noChangeArrowheads="1"/>
            </p:cNvSpPr>
            <p:nvPr/>
          </p:nvSpPr>
          <p:spPr bwMode="auto">
            <a:xfrm rot="3363986">
              <a:off x="1474" y="1207"/>
              <a:ext cx="453" cy="91"/>
            </a:xfrm>
            <a:prstGeom prst="rightArrow">
              <a:avLst>
                <a:gd name="adj1" fmla="val 50000"/>
                <a:gd name="adj2" fmla="val 124451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</p:grp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7092950" y="765175"/>
            <a:ext cx="1449388" cy="1152525"/>
            <a:chOff x="4468" y="482"/>
            <a:chExt cx="913" cy="726"/>
          </a:xfrm>
        </p:grpSpPr>
        <p:sp>
          <p:nvSpPr>
            <p:cNvPr id="17419" name="Text Box 16"/>
            <p:cNvSpPr txBox="1">
              <a:spLocks noChangeArrowheads="1"/>
            </p:cNvSpPr>
            <p:nvPr/>
          </p:nvSpPr>
          <p:spPr bwMode="auto">
            <a:xfrm>
              <a:off x="4468" y="482"/>
              <a:ext cx="91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chemeClr val="accent2"/>
                  </a:solidFill>
                </a:rPr>
                <a:t>DA-Converter</a:t>
              </a:r>
            </a:p>
            <a:p>
              <a:r>
                <a:rPr lang="de-DE" altLang="de-DE" sz="1600" b="1">
                  <a:solidFill>
                    <a:schemeClr val="accent2"/>
                  </a:solidFill>
                </a:rPr>
                <a:t>+ Driver</a:t>
              </a:r>
            </a:p>
          </p:txBody>
        </p:sp>
        <p:sp>
          <p:nvSpPr>
            <p:cNvPr id="17420" name="AutoShape 17"/>
            <p:cNvSpPr>
              <a:spLocks noChangeArrowheads="1"/>
            </p:cNvSpPr>
            <p:nvPr/>
          </p:nvSpPr>
          <p:spPr bwMode="auto">
            <a:xfrm rot="5400000">
              <a:off x="4649" y="981"/>
              <a:ext cx="363" cy="91"/>
            </a:xfrm>
            <a:prstGeom prst="rightArrow">
              <a:avLst>
                <a:gd name="adj1" fmla="val 50000"/>
                <a:gd name="adj2" fmla="val 9972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BA2057-E0E1-4772-BE0D-B80077BACC14}" type="slidenum">
              <a:rPr lang="de-DE" altLang="de-DE"/>
              <a:pPr/>
              <a:t>17</a:t>
            </a:fld>
            <a:endParaRPr lang="de-DE" altLang="de-DE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8413"/>
            <a:ext cx="738505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384300" y="280988"/>
            <a:ext cx="431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u="sng"/>
              <a:t>Optical Distortion (Barrel-Effect)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548829-1242-4E28-BD04-ABAD9E2FA337}" type="slidenum">
              <a:rPr lang="de-DE" altLang="de-DE"/>
              <a:pPr/>
              <a:t>18</a:t>
            </a:fld>
            <a:endParaRPr lang="de-DE" altLang="de-DE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8413"/>
            <a:ext cx="7377112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99592" y="332656"/>
            <a:ext cx="7492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u="sng" dirty="0" smtClean="0"/>
              <a:t>Correction of Optical Distortion (Digital Image Processing)</a:t>
            </a:r>
            <a:endParaRPr lang="en-US" alt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5B6F43-A91A-49BD-BCC3-A5192484421C}" type="slidenum">
              <a:rPr lang="de-DE" altLang="de-DE"/>
              <a:pPr/>
              <a:t>19</a:t>
            </a:fld>
            <a:endParaRPr lang="de-DE" altLang="de-DE"/>
          </a:p>
        </p:txBody>
      </p:sp>
      <p:grpSp>
        <p:nvGrpSpPr>
          <p:cNvPr id="52275" name="Group 51"/>
          <p:cNvGrpSpPr>
            <a:grpSpLocks/>
          </p:cNvGrpSpPr>
          <p:nvPr/>
        </p:nvGrpSpPr>
        <p:grpSpPr bwMode="auto">
          <a:xfrm>
            <a:off x="322263" y="1557338"/>
            <a:ext cx="4105275" cy="2503487"/>
            <a:chOff x="203" y="981"/>
            <a:chExt cx="2586" cy="1577"/>
          </a:xfrm>
        </p:grpSpPr>
        <p:sp>
          <p:nvSpPr>
            <p:cNvPr id="20487" name="Text Box 12"/>
            <p:cNvSpPr txBox="1">
              <a:spLocks noChangeArrowheads="1"/>
            </p:cNvSpPr>
            <p:nvPr/>
          </p:nvSpPr>
          <p:spPr bwMode="auto">
            <a:xfrm>
              <a:off x="1156" y="981"/>
              <a:ext cx="7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1600"/>
                <a:t>Al (contact)</a:t>
              </a:r>
            </a:p>
          </p:txBody>
        </p:sp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203" y="1605"/>
              <a:ext cx="2586" cy="95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de-DE" sz="1600"/>
                <a:t>p-Sub</a:t>
              </a:r>
              <a:endParaRPr lang="en-US" altLang="de-DE"/>
            </a:p>
          </p:txBody>
        </p:sp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1824" y="1605"/>
              <a:ext cx="772" cy="5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de-DE" sz="1600"/>
                <a:t>p+</a:t>
              </a:r>
              <a:endParaRPr lang="en-US" altLang="de-DE"/>
            </a:p>
          </p:txBody>
        </p:sp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435" y="1605"/>
              <a:ext cx="772" cy="5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de-DE" sz="1600"/>
                <a:t>n+</a:t>
              </a:r>
              <a:endParaRPr lang="en-US" altLang="de-DE"/>
            </a:p>
          </p:txBody>
        </p:sp>
        <p:sp>
          <p:nvSpPr>
            <p:cNvPr id="20491" name="Rectangle 8"/>
            <p:cNvSpPr>
              <a:spLocks noChangeArrowheads="1"/>
            </p:cNvSpPr>
            <p:nvPr/>
          </p:nvSpPr>
          <p:spPr bwMode="auto">
            <a:xfrm>
              <a:off x="435" y="1446"/>
              <a:ext cx="772" cy="1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0492" name="Rectangle 9"/>
            <p:cNvSpPr>
              <a:spLocks noChangeArrowheads="1"/>
            </p:cNvSpPr>
            <p:nvPr/>
          </p:nvSpPr>
          <p:spPr bwMode="auto">
            <a:xfrm>
              <a:off x="1824" y="1446"/>
              <a:ext cx="772" cy="1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0493" name="Line 10"/>
            <p:cNvSpPr>
              <a:spLocks noChangeShapeType="1"/>
            </p:cNvSpPr>
            <p:nvPr/>
          </p:nvSpPr>
          <p:spPr bwMode="auto">
            <a:xfrm flipH="1">
              <a:off x="782" y="1208"/>
              <a:ext cx="386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4" name="Line 11"/>
            <p:cNvSpPr>
              <a:spLocks noChangeShapeType="1"/>
            </p:cNvSpPr>
            <p:nvPr/>
          </p:nvSpPr>
          <p:spPr bwMode="auto">
            <a:xfrm>
              <a:off x="1940" y="1208"/>
              <a:ext cx="386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495" name="Group 13"/>
            <p:cNvGrpSpPr>
              <a:grpSpLocks/>
            </p:cNvGrpSpPr>
            <p:nvPr/>
          </p:nvGrpSpPr>
          <p:grpSpPr bwMode="auto">
            <a:xfrm>
              <a:off x="357" y="1604"/>
              <a:ext cx="927" cy="633"/>
              <a:chOff x="1392" y="1392"/>
              <a:chExt cx="1152" cy="766"/>
            </a:xfrm>
          </p:grpSpPr>
          <p:sp>
            <p:nvSpPr>
              <p:cNvPr id="20501" name="Line 14"/>
              <p:cNvSpPr>
                <a:spLocks noChangeShapeType="1"/>
              </p:cNvSpPr>
              <p:nvPr/>
            </p:nvSpPr>
            <p:spPr bwMode="auto">
              <a:xfrm>
                <a:off x="1440" y="13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02" name="Line 15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03" name="Line 16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04" name="Line 17"/>
              <p:cNvSpPr>
                <a:spLocks noChangeShapeType="1"/>
              </p:cNvSpPr>
              <p:nvPr/>
            </p:nvSpPr>
            <p:spPr bwMode="auto">
              <a:xfrm>
                <a:off x="1824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05" name="Line 18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06" name="Line 19"/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07" name="Line 20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08" name="Line 21"/>
              <p:cNvSpPr>
                <a:spLocks noChangeShapeType="1"/>
              </p:cNvSpPr>
              <p:nvPr/>
            </p:nvSpPr>
            <p:spPr bwMode="auto">
              <a:xfrm>
                <a:off x="240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09" name="Line 22"/>
              <p:cNvSpPr>
                <a:spLocks noChangeShapeType="1"/>
              </p:cNvSpPr>
              <p:nvPr/>
            </p:nvSpPr>
            <p:spPr bwMode="auto">
              <a:xfrm>
                <a:off x="1824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0" name="Line 23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1" name="Line 24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2" name="Line 25"/>
              <p:cNvSpPr>
                <a:spLocks noChangeShapeType="1"/>
              </p:cNvSpPr>
              <p:nvPr/>
            </p:nvSpPr>
            <p:spPr bwMode="auto">
              <a:xfrm>
                <a:off x="2208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3" name="Line 26"/>
              <p:cNvSpPr>
                <a:spLocks noChangeShapeType="1"/>
              </p:cNvSpPr>
              <p:nvPr/>
            </p:nvSpPr>
            <p:spPr bwMode="auto">
              <a:xfrm>
                <a:off x="1392" y="13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4" name="Line 27"/>
              <p:cNvSpPr>
                <a:spLocks noChangeShapeType="1"/>
              </p:cNvSpPr>
              <p:nvPr/>
            </p:nvSpPr>
            <p:spPr bwMode="auto">
              <a:xfrm>
                <a:off x="139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5" name="Line 28"/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6" name="Line 29"/>
              <p:cNvSpPr>
                <a:spLocks noChangeShapeType="1"/>
              </p:cNvSpPr>
              <p:nvPr/>
            </p:nvSpPr>
            <p:spPr bwMode="auto">
              <a:xfrm>
                <a:off x="1584" y="13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7" name="Line 30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8" name="Line 31"/>
              <p:cNvSpPr>
                <a:spLocks noChangeShapeType="1"/>
              </p:cNvSpPr>
              <p:nvPr/>
            </p:nvSpPr>
            <p:spPr bwMode="auto">
              <a:xfrm>
                <a:off x="1584" y="15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19" name="Line 32"/>
              <p:cNvSpPr>
                <a:spLocks noChangeShapeType="1"/>
              </p:cNvSpPr>
              <p:nvPr/>
            </p:nvSpPr>
            <p:spPr bwMode="auto">
              <a:xfrm>
                <a:off x="2352" y="13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20" name="Line 33"/>
              <p:cNvSpPr>
                <a:spLocks noChangeShapeType="1"/>
              </p:cNvSpPr>
              <p:nvPr/>
            </p:nvSpPr>
            <p:spPr bwMode="auto">
              <a:xfrm>
                <a:off x="235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21" name="Line 34"/>
              <p:cNvSpPr>
                <a:spLocks noChangeShapeType="1"/>
              </p:cNvSpPr>
              <p:nvPr/>
            </p:nvSpPr>
            <p:spPr bwMode="auto">
              <a:xfrm>
                <a:off x="2352" y="15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22" name="Line 35"/>
              <p:cNvSpPr>
                <a:spLocks noChangeShapeType="1"/>
              </p:cNvSpPr>
              <p:nvPr/>
            </p:nvSpPr>
            <p:spPr bwMode="auto">
              <a:xfrm>
                <a:off x="2544" y="13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23" name="Line 36"/>
              <p:cNvSpPr>
                <a:spLocks noChangeShapeType="1"/>
              </p:cNvSpPr>
              <p:nvPr/>
            </p:nvSpPr>
            <p:spPr bwMode="auto">
              <a:xfrm>
                <a:off x="2544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24" name="Line 37"/>
              <p:cNvSpPr>
                <a:spLocks noChangeShapeType="1"/>
              </p:cNvSpPr>
              <p:nvPr/>
            </p:nvSpPr>
            <p:spPr bwMode="auto">
              <a:xfrm>
                <a:off x="2544" y="15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25" name="Line 38"/>
              <p:cNvSpPr>
                <a:spLocks noChangeShapeType="1"/>
              </p:cNvSpPr>
              <p:nvPr/>
            </p:nvSpPr>
            <p:spPr bwMode="auto">
              <a:xfrm>
                <a:off x="2544" y="19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26" name="Line 39"/>
              <p:cNvSpPr>
                <a:spLocks noChangeShapeType="1"/>
              </p:cNvSpPr>
              <p:nvPr/>
            </p:nvSpPr>
            <p:spPr bwMode="auto">
              <a:xfrm>
                <a:off x="1392" y="19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27" name="Text Box 40"/>
              <p:cNvSpPr txBox="1">
                <a:spLocks noChangeArrowheads="1"/>
              </p:cNvSpPr>
              <p:nvPr/>
            </p:nvSpPr>
            <p:spPr bwMode="auto">
              <a:xfrm>
                <a:off x="1539" y="1900"/>
                <a:ext cx="77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de-DE" sz="1600" dirty="0" smtClean="0">
                    <a:solidFill>
                      <a:srgbClr val="FF0000"/>
                    </a:solidFill>
                  </a:rPr>
                  <a:t>Depletion</a:t>
                </a:r>
                <a:endParaRPr lang="en-US" altLang="de-DE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496" name="Text Box 41"/>
            <p:cNvSpPr txBox="1">
              <a:spLocks noChangeArrowheads="1"/>
            </p:cNvSpPr>
            <p:nvPr/>
          </p:nvSpPr>
          <p:spPr bwMode="auto">
            <a:xfrm>
              <a:off x="1110" y="1208"/>
              <a:ext cx="7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de-DE" altLang="de-DE" sz="2000"/>
                <a:t>-</a:t>
              </a:r>
              <a:r>
                <a:rPr lang="de-DE" altLang="de-DE" sz="2000" i="1"/>
                <a:t>    U</a:t>
              </a:r>
              <a:r>
                <a:rPr lang="de-DE" altLang="de-DE" sz="2000" i="1" baseline="-25000"/>
                <a:t>D    </a:t>
              </a:r>
              <a:r>
                <a:rPr lang="de-DE" altLang="de-DE" sz="2000"/>
                <a:t>+</a:t>
              </a:r>
            </a:p>
          </p:txBody>
        </p:sp>
        <p:grpSp>
          <p:nvGrpSpPr>
            <p:cNvPr id="20497" name="Group 42"/>
            <p:cNvGrpSpPr>
              <a:grpSpLocks/>
            </p:cNvGrpSpPr>
            <p:nvPr/>
          </p:nvGrpSpPr>
          <p:grpSpPr bwMode="auto">
            <a:xfrm rot="5400000">
              <a:off x="1377" y="1594"/>
              <a:ext cx="278" cy="617"/>
              <a:chOff x="983" y="2928"/>
              <a:chExt cx="331" cy="676"/>
            </a:xfrm>
          </p:grpSpPr>
          <p:sp>
            <p:nvSpPr>
              <p:cNvPr id="20498" name="Line 43"/>
              <p:cNvSpPr>
                <a:spLocks noChangeShapeType="1"/>
              </p:cNvSpPr>
              <p:nvPr/>
            </p:nvSpPr>
            <p:spPr bwMode="auto">
              <a:xfrm flipV="1">
                <a:off x="1152" y="2928"/>
                <a:ext cx="0" cy="6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499" name="AutoShape 44"/>
              <p:cNvSpPr>
                <a:spLocks noChangeArrowheads="1"/>
              </p:cNvSpPr>
              <p:nvPr/>
            </p:nvSpPr>
            <p:spPr bwMode="auto">
              <a:xfrm rot="5471610">
                <a:off x="1014" y="3111"/>
                <a:ext cx="270" cy="331"/>
              </a:xfrm>
              <a:prstGeom prst="rightArrow">
                <a:avLst>
                  <a:gd name="adj1" fmla="val 0"/>
                  <a:gd name="adj2" fmla="val 10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20500" name="Line 45"/>
              <p:cNvSpPr>
                <a:spLocks noChangeShapeType="1"/>
              </p:cNvSpPr>
              <p:nvPr/>
            </p:nvSpPr>
            <p:spPr bwMode="auto">
              <a:xfrm>
                <a:off x="1025" y="3412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52270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949700"/>
            <a:ext cx="35909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49"/>
          <p:cNvSpPr txBox="1">
            <a:spLocks noChangeArrowheads="1"/>
          </p:cNvSpPr>
          <p:nvPr/>
        </p:nvSpPr>
        <p:spPr bwMode="auto">
          <a:xfrm>
            <a:off x="1671638" y="352425"/>
            <a:ext cx="2976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u="sng"/>
              <a:t>Photo-Detector: Diode</a:t>
            </a:r>
          </a:p>
        </p:txBody>
      </p:sp>
      <p:pic>
        <p:nvPicPr>
          <p:cNvPr id="52274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628775"/>
            <a:ext cx="10445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704BC3-87AE-463E-AC60-D1CB414912D5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331640" y="332656"/>
            <a:ext cx="688461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de-DE" sz="3000" dirty="0" smtClean="0"/>
              <a:t>Advantages of digital circuit technology</a:t>
            </a:r>
            <a:endParaRPr lang="en-US" altLang="de-DE" sz="3000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47800" y="9906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de-DE" dirty="0" smtClean="0">
                <a:solidFill>
                  <a:srgbClr val="008000"/>
                </a:solidFill>
              </a:rPr>
              <a:t>	Simple and faultless processing possible, </a:t>
            </a:r>
            <a:br>
              <a:rPr lang="en-US" altLang="de-DE" dirty="0" smtClean="0">
                <a:solidFill>
                  <a:srgbClr val="008000"/>
                </a:solidFill>
              </a:rPr>
            </a:br>
            <a:r>
              <a:rPr lang="en-US" altLang="de-DE" dirty="0" smtClean="0">
                <a:solidFill>
                  <a:srgbClr val="008000"/>
                </a:solidFill>
              </a:rPr>
              <a:t>	so that large complexity can be managed.</a:t>
            </a:r>
            <a:endParaRPr lang="en-US" altLang="de-DE" dirty="0">
              <a:solidFill>
                <a:srgbClr val="008000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14400" y="4724400"/>
            <a:ext cx="7332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de-DE" dirty="0" smtClean="0"/>
              <a:t> Digital means discrete value (binary) and discrete time !</a:t>
            </a:r>
          </a:p>
          <a:p>
            <a:pPr eaLnBrk="1" hangingPunct="1">
              <a:buFontTx/>
              <a:buChar char="•"/>
            </a:pPr>
            <a:r>
              <a:rPr lang="en-US" altLang="de-DE" dirty="0" smtClean="0"/>
              <a:t> High resolution is achieved by several bits (parallel)</a:t>
            </a:r>
            <a:br>
              <a:rPr lang="en-US" altLang="de-DE" dirty="0" smtClean="0"/>
            </a:br>
            <a:r>
              <a:rPr lang="en-US" altLang="de-DE" dirty="0" smtClean="0"/>
              <a:t>   and clocks (sequential).</a:t>
            </a:r>
            <a:endParaRPr lang="en-US" altLang="de-DE" dirty="0"/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465264" y="2514600"/>
            <a:ext cx="5870576" cy="2054225"/>
            <a:chOff x="321" y="1584"/>
            <a:chExt cx="3698" cy="1294"/>
          </a:xfrm>
        </p:grpSpPr>
        <p:sp>
          <p:nvSpPr>
            <p:cNvPr id="3086" name="Line 9"/>
            <p:cNvSpPr>
              <a:spLocks noChangeShapeType="1"/>
            </p:cNvSpPr>
            <p:nvPr/>
          </p:nvSpPr>
          <p:spPr bwMode="auto">
            <a:xfrm>
              <a:off x="912" y="1680"/>
              <a:ext cx="0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10"/>
            <p:cNvSpPr>
              <a:spLocks noChangeShapeType="1"/>
            </p:cNvSpPr>
            <p:nvPr/>
          </p:nvSpPr>
          <p:spPr bwMode="auto">
            <a:xfrm>
              <a:off x="793" y="2643"/>
              <a:ext cx="28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Text Box 11"/>
            <p:cNvSpPr txBox="1">
              <a:spLocks noChangeArrowheads="1"/>
            </p:cNvSpPr>
            <p:nvPr/>
          </p:nvSpPr>
          <p:spPr bwMode="auto">
            <a:xfrm>
              <a:off x="321" y="1584"/>
              <a:ext cx="4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altLang="de-DE" sz="1400" dirty="0" smtClean="0"/>
                <a:t>Design</a:t>
              </a:r>
              <a:br>
                <a:rPr lang="en-US" altLang="de-DE" sz="1400" dirty="0" smtClean="0"/>
              </a:br>
              <a:r>
                <a:rPr lang="en-US" altLang="de-DE" sz="1400" dirty="0" smtClean="0"/>
                <a:t>Effort</a:t>
              </a:r>
              <a:endParaRPr lang="en-US" altLang="de-DE" sz="1400" dirty="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69" y="2684"/>
              <a:ext cx="65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altLang="de-DE" sz="1400" smtClean="0"/>
                <a:t>Complexity</a:t>
              </a:r>
              <a:endParaRPr lang="en-US" altLang="de-DE" sz="1400"/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2413000" y="2401888"/>
            <a:ext cx="2303463" cy="1789112"/>
            <a:chOff x="1520" y="1513"/>
            <a:chExt cx="1451" cy="1127"/>
          </a:xfrm>
        </p:grpSpPr>
        <p:sp>
          <p:nvSpPr>
            <p:cNvPr id="3084" name="Freeform 14"/>
            <p:cNvSpPr>
              <a:spLocks/>
            </p:cNvSpPr>
            <p:nvPr/>
          </p:nvSpPr>
          <p:spPr bwMode="auto">
            <a:xfrm>
              <a:off x="1520" y="1535"/>
              <a:ext cx="1062" cy="1105"/>
            </a:xfrm>
            <a:custGeom>
              <a:avLst/>
              <a:gdLst>
                <a:gd name="T0" fmla="*/ 0 w 1062"/>
                <a:gd name="T1" fmla="*/ 1105 h 1105"/>
                <a:gd name="T2" fmla="*/ 545 w 1062"/>
                <a:gd name="T3" fmla="*/ 887 h 1105"/>
                <a:gd name="T4" fmla="*/ 1062 w 1062"/>
                <a:gd name="T5" fmla="*/ 0 h 1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2" h="1105">
                  <a:moveTo>
                    <a:pt x="0" y="1105"/>
                  </a:moveTo>
                  <a:cubicBezTo>
                    <a:pt x="91" y="1069"/>
                    <a:pt x="368" y="1071"/>
                    <a:pt x="545" y="887"/>
                  </a:cubicBezTo>
                  <a:cubicBezTo>
                    <a:pt x="722" y="703"/>
                    <a:pt x="954" y="185"/>
                    <a:pt x="106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Text Box 15"/>
            <p:cNvSpPr txBox="1">
              <a:spLocks noChangeArrowheads="1"/>
            </p:cNvSpPr>
            <p:nvPr/>
          </p:nvSpPr>
          <p:spPr bwMode="auto">
            <a:xfrm>
              <a:off x="2521" y="1513"/>
              <a:ext cx="45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altLang="de-DE" sz="1400" smtClean="0"/>
                <a:t>Analog</a:t>
              </a:r>
              <a:endParaRPr lang="en-US" altLang="de-DE" sz="1400"/>
            </a:p>
          </p:txBody>
        </p:sp>
      </p:grp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2403475" y="3302000"/>
            <a:ext cx="4286250" cy="538163"/>
            <a:chOff x="1514" y="2080"/>
            <a:chExt cx="2700" cy="339"/>
          </a:xfrm>
        </p:grpSpPr>
        <p:sp>
          <p:nvSpPr>
            <p:cNvPr id="3082" name="Line 17"/>
            <p:cNvSpPr>
              <a:spLocks noChangeShapeType="1"/>
            </p:cNvSpPr>
            <p:nvPr/>
          </p:nvSpPr>
          <p:spPr bwMode="auto">
            <a:xfrm flipV="1">
              <a:off x="1514" y="2080"/>
              <a:ext cx="2483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Text Box 18"/>
            <p:cNvSpPr txBox="1">
              <a:spLocks noChangeArrowheads="1"/>
            </p:cNvSpPr>
            <p:nvPr/>
          </p:nvSpPr>
          <p:spPr bwMode="auto">
            <a:xfrm>
              <a:off x="3787" y="2090"/>
              <a:ext cx="4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altLang="de-DE" sz="1400" smtClean="0"/>
                <a:t>Digital</a:t>
              </a:r>
              <a:endParaRPr lang="en-US" altLang="de-DE" sz="1400"/>
            </a:p>
          </p:txBody>
        </p:sp>
      </p:grp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412399" y="1828800"/>
            <a:ext cx="6631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FontTx/>
              <a:buChar char="•"/>
            </a:pPr>
            <a:r>
              <a:rPr lang="en-US" altLang="de-DE" dirty="0" smtClean="0">
                <a:solidFill>
                  <a:srgbClr val="008000"/>
                </a:solidFill>
              </a:rPr>
              <a:t>	Low requirements on variation in production</a:t>
            </a:r>
            <a:endParaRPr lang="en-US" altLang="de-DE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 autoUpdateAnimBg="0"/>
      <p:bldP spid="33798" grpId="0" build="p" autoUpdateAnimBg="0"/>
      <p:bldP spid="338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5F330A-2359-4963-A56D-CC02BE1F3065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187450" y="404813"/>
            <a:ext cx="70791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dirty="0" smtClean="0"/>
              <a:t>Quality features of a Photo-Detector</a:t>
            </a:r>
          </a:p>
          <a:p>
            <a:endParaRPr lang="en-US" altLang="de-DE" dirty="0" smtClean="0"/>
          </a:p>
          <a:p>
            <a:r>
              <a:rPr lang="en-US" altLang="de-DE" dirty="0" smtClean="0"/>
              <a:t>Dark Current:		if there is no light</a:t>
            </a:r>
          </a:p>
          <a:p>
            <a:endParaRPr lang="en-US" altLang="de-DE" dirty="0" smtClean="0"/>
          </a:p>
          <a:p>
            <a:r>
              <a:rPr lang="en-US" altLang="de-DE" dirty="0" smtClean="0"/>
              <a:t>Temperature Noise</a:t>
            </a:r>
          </a:p>
          <a:p>
            <a:endParaRPr lang="en-US" altLang="de-DE" dirty="0" smtClean="0"/>
          </a:p>
          <a:p>
            <a:r>
              <a:rPr lang="en-US" altLang="de-DE" dirty="0" smtClean="0"/>
              <a:t>Fixed Pattern Noise:	non-uniformity for dark signals, </a:t>
            </a:r>
            <a:br>
              <a:rPr lang="en-US" altLang="de-DE" dirty="0" smtClean="0"/>
            </a:br>
            <a:r>
              <a:rPr lang="en-US" altLang="de-DE" dirty="0" smtClean="0"/>
              <a:t>			but may get visible in photos.</a:t>
            </a:r>
            <a:endParaRPr lang="en-US" altLang="de-DE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644900"/>
            <a:ext cx="24479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829A27-47E6-4389-8490-4D66C42AE4C4}" type="slidenum">
              <a:rPr lang="en-US" altLang="de-DE" smtClean="0"/>
              <a:pPr/>
              <a:t>21</a:t>
            </a:fld>
            <a:endParaRPr lang="en-US" altLang="de-DE"/>
          </a:p>
        </p:txBody>
      </p:sp>
      <p:pic>
        <p:nvPicPr>
          <p:cNvPr id="50180" name="Picture 4" descr="Meßaufbau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1125538"/>
            <a:ext cx="3249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Meßaufbau 00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25538"/>
            <a:ext cx="3249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Meßaufbau 02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" y="3868738"/>
            <a:ext cx="3249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Meßaufbau 0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3868738"/>
            <a:ext cx="3249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743075" y="280988"/>
            <a:ext cx="468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u="sng" smtClean="0"/>
              <a:t>Optical Characterization of Displays</a:t>
            </a:r>
            <a:endParaRPr lang="en-US" altLang="de-DE" u="sng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07950" y="6381750"/>
            <a:ext cx="1375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z="1600" i="1" smtClean="0">
                <a:solidFill>
                  <a:schemeClr val="accent2"/>
                </a:solidFill>
              </a:rPr>
              <a:t>Dark chamber</a:t>
            </a:r>
            <a:endParaRPr lang="en-US" altLang="de-DE" sz="1600" i="1">
              <a:solidFill>
                <a:schemeClr val="accent2"/>
              </a:solidFill>
            </a:endParaRPr>
          </a:p>
        </p:txBody>
      </p:sp>
      <p:grpSp>
        <p:nvGrpSpPr>
          <p:cNvPr id="50191" name="Group 15"/>
          <p:cNvGrpSpPr>
            <a:grpSpLocks/>
          </p:cNvGrpSpPr>
          <p:nvPr/>
        </p:nvGrpSpPr>
        <p:grpSpPr bwMode="auto">
          <a:xfrm>
            <a:off x="0" y="1412875"/>
            <a:ext cx="1979613" cy="336550"/>
            <a:chOff x="0" y="890"/>
            <a:chExt cx="1247" cy="212"/>
          </a:xfrm>
        </p:grpSpPr>
        <p:sp>
          <p:nvSpPr>
            <p:cNvPr id="22547" name="Text Box 9"/>
            <p:cNvSpPr txBox="1">
              <a:spLocks noChangeArrowheads="1"/>
            </p:cNvSpPr>
            <p:nvPr/>
          </p:nvSpPr>
          <p:spPr bwMode="auto">
            <a:xfrm>
              <a:off x="0" y="890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1600" i="1" smtClean="0">
                  <a:solidFill>
                    <a:schemeClr val="accent2"/>
                  </a:solidFill>
                </a:rPr>
                <a:t>Display</a:t>
              </a:r>
              <a:endParaRPr lang="en-US" altLang="de-DE" sz="1600" i="1">
                <a:solidFill>
                  <a:schemeClr val="accent2"/>
                </a:solidFill>
              </a:endParaRPr>
            </a:p>
          </p:txBody>
        </p:sp>
        <p:sp>
          <p:nvSpPr>
            <p:cNvPr id="22548" name="Line 14"/>
            <p:cNvSpPr>
              <a:spLocks noChangeShapeType="1"/>
            </p:cNvSpPr>
            <p:nvPr/>
          </p:nvSpPr>
          <p:spPr bwMode="auto">
            <a:xfrm>
              <a:off x="521" y="1026"/>
              <a:ext cx="72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6227763" y="1628775"/>
            <a:ext cx="2832100" cy="338138"/>
            <a:chOff x="3923" y="1026"/>
            <a:chExt cx="1784" cy="213"/>
          </a:xfrm>
        </p:grpSpPr>
        <p:sp>
          <p:nvSpPr>
            <p:cNvPr id="22545" name="Text Box 10"/>
            <p:cNvSpPr txBox="1">
              <a:spLocks noChangeArrowheads="1"/>
            </p:cNvSpPr>
            <p:nvPr/>
          </p:nvSpPr>
          <p:spPr bwMode="auto">
            <a:xfrm>
              <a:off x="4785" y="1026"/>
              <a:ext cx="92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1600" i="1" smtClean="0">
                  <a:solidFill>
                    <a:schemeClr val="accent2"/>
                  </a:solidFill>
                </a:rPr>
                <a:t>Photo-Detector</a:t>
              </a:r>
              <a:endParaRPr lang="en-US" altLang="de-DE" sz="1600" i="1">
                <a:solidFill>
                  <a:schemeClr val="accent2"/>
                </a:solidFill>
              </a:endParaRPr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 flipH="1">
              <a:off x="3923" y="1162"/>
              <a:ext cx="86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6011867" y="3573463"/>
            <a:ext cx="2847977" cy="431800"/>
            <a:chOff x="3787" y="2251"/>
            <a:chExt cx="1794" cy="272"/>
          </a:xfrm>
        </p:grpSpPr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4740" y="2251"/>
              <a:ext cx="8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1600" i="1" smtClean="0">
                  <a:solidFill>
                    <a:schemeClr val="accent2"/>
                  </a:solidFill>
                </a:rPr>
                <a:t>Ampere meter</a:t>
              </a:r>
              <a:endParaRPr lang="en-US" altLang="de-DE" sz="1600" i="1">
                <a:solidFill>
                  <a:schemeClr val="accent2"/>
                </a:solidFill>
              </a:endParaRPr>
            </a:p>
          </p:txBody>
        </p:sp>
        <p:sp>
          <p:nvSpPr>
            <p:cNvPr id="22544" name="Line 18"/>
            <p:cNvSpPr>
              <a:spLocks noChangeShapeType="1"/>
            </p:cNvSpPr>
            <p:nvPr/>
          </p:nvSpPr>
          <p:spPr bwMode="auto">
            <a:xfrm flipH="1">
              <a:off x="3787" y="2387"/>
              <a:ext cx="998" cy="1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6948488" y="4508500"/>
            <a:ext cx="1938337" cy="338138"/>
            <a:chOff x="4377" y="2840"/>
            <a:chExt cx="1221" cy="213"/>
          </a:xfrm>
        </p:grpSpPr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4830" y="2840"/>
              <a:ext cx="7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1600" i="1" smtClean="0">
                  <a:solidFill>
                    <a:schemeClr val="accent2"/>
                  </a:solidFill>
                </a:rPr>
                <a:t>Temperature</a:t>
              </a:r>
              <a:endParaRPr lang="en-US" altLang="de-DE" sz="1600" i="1">
                <a:solidFill>
                  <a:schemeClr val="accent2"/>
                </a:solidFill>
              </a:endParaRPr>
            </a:p>
          </p:txBody>
        </p:sp>
        <p:sp>
          <p:nvSpPr>
            <p:cNvPr id="22542" name="Line 20"/>
            <p:cNvSpPr>
              <a:spLocks noChangeShapeType="1"/>
            </p:cNvSpPr>
            <p:nvPr/>
          </p:nvSpPr>
          <p:spPr bwMode="auto">
            <a:xfrm flipH="1" flipV="1">
              <a:off x="4377" y="2886"/>
              <a:ext cx="499" cy="4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A0FA8E-7F88-4AB0-8CFC-CA266D32E111}" type="slidenum">
              <a:rPr lang="de-DE" altLang="de-DE"/>
              <a:pPr/>
              <a:t>22</a:t>
            </a:fld>
            <a:endParaRPr lang="de-DE" altLang="de-DE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29257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276475"/>
            <a:ext cx="47402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032000" y="42545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u="sng" dirty="0" smtClean="0"/>
              <a:t>Readout Circuit of Photodiode (Pixel)</a:t>
            </a:r>
            <a:endParaRPr lang="en-US" altLang="de-DE" u="sng" dirty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023938" y="4722813"/>
            <a:ext cx="3169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z="2000" smtClean="0"/>
              <a:t>Functions of readout circuit </a:t>
            </a:r>
            <a:endParaRPr lang="en-US" altLang="de-DE" sz="20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042988" y="5445125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z="2000" dirty="0" smtClean="0">
                <a:solidFill>
                  <a:srgbClr val="3333FF"/>
                </a:solidFill>
              </a:rPr>
              <a:t>Light</a:t>
            </a:r>
            <a:endParaRPr lang="en-US" altLang="de-DE" sz="2000" dirty="0">
              <a:solidFill>
                <a:srgbClr val="3333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1908175" y="5445125"/>
            <a:ext cx="1260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z="2000" dirty="0" smtClean="0">
                <a:solidFill>
                  <a:srgbClr val="3333FF"/>
                </a:solidFill>
              </a:rPr>
              <a:t>-&gt; Current</a:t>
            </a:r>
            <a:endParaRPr lang="en-US" altLang="de-DE" sz="2000" dirty="0">
              <a:solidFill>
                <a:srgbClr val="3333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059113" y="5445125"/>
            <a:ext cx="359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de-DE" sz="2000" dirty="0" smtClean="0">
                <a:solidFill>
                  <a:srgbClr val="3333FF"/>
                </a:solidFill>
              </a:rPr>
              <a:t>-&gt;   Charge</a:t>
            </a:r>
            <a:endParaRPr lang="en-US" altLang="de-DE" sz="2000" dirty="0">
              <a:solidFill>
                <a:srgbClr val="3333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427538" y="5445125"/>
            <a:ext cx="359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de-DE" sz="2000" dirty="0" smtClean="0">
                <a:solidFill>
                  <a:srgbClr val="3333FF"/>
                </a:solidFill>
              </a:rPr>
              <a:t>-&gt; Voltage</a:t>
            </a:r>
            <a:endParaRPr lang="en-US" altLang="de-DE" sz="2000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6288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/>
              <a:t>exposure</a:t>
            </a:r>
          </a:p>
          <a:p>
            <a:pPr algn="ctr"/>
            <a:r>
              <a:rPr lang="de-DE" sz="1800" i="1" dirty="0" smtClean="0"/>
              <a:t>time</a:t>
            </a:r>
            <a:endParaRPr lang="de-DE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  <p:bldP spid="51209" grpId="0"/>
      <p:bldP spid="51210" grpId="0"/>
      <p:bldP spid="51211" grpId="0"/>
      <p:bldP spid="512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F81DF7-B914-4402-8F33-5004E443D591}" type="slidenum">
              <a:rPr lang="de-DE" altLang="de-DE"/>
              <a:pPr/>
              <a:t>23</a:t>
            </a:fld>
            <a:endParaRPr lang="de-DE" altLang="de-DE"/>
          </a:p>
        </p:txBody>
      </p: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1042988" y="2205038"/>
            <a:ext cx="6754812" cy="1947862"/>
            <a:chOff x="657" y="1389"/>
            <a:chExt cx="4255" cy="1227"/>
          </a:xfrm>
        </p:grpSpPr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" y="1389"/>
              <a:ext cx="4255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657" y="2387"/>
              <a:ext cx="108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de-DE"/>
            </a:p>
          </p:txBody>
        </p:sp>
      </p:grp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743075" y="641350"/>
            <a:ext cx="3175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How are colors sensed ?</a:t>
            </a:r>
            <a:endParaRPr lang="en-US" altLang="de-DE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419475" y="4484688"/>
            <a:ext cx="199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z="2000" smtClean="0"/>
              <a:t>Color filter: RGB</a:t>
            </a:r>
            <a:endParaRPr lang="en-US" altLang="de-D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4AA8F3-B789-43D9-A293-2A8CED873D62}" type="slidenum">
              <a:rPr lang="de-DE" altLang="de-DE"/>
              <a:pPr/>
              <a:t>24</a:t>
            </a:fld>
            <a:endParaRPr lang="de-DE" altLang="de-DE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052513"/>
            <a:ext cx="61928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743075" y="280988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u="sng"/>
              <a:t>Pixel-Array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11188" y="6092825"/>
            <a:ext cx="647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>
                <a:solidFill>
                  <a:srgbClr val="3333FF"/>
                </a:solidFill>
              </a:rPr>
              <a:t>A pixel consists of a sensor and the readout circuit.</a:t>
            </a:r>
            <a:endParaRPr lang="en-US" altLang="de-DE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AEDD97-E1A5-4291-8449-4403A524D012}" type="slidenum">
              <a:rPr lang="de-DE" altLang="de-DE"/>
              <a:pPr/>
              <a:t>25</a:t>
            </a:fld>
            <a:endParaRPr lang="de-DE" altLang="de-DE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8" y="1104900"/>
            <a:ext cx="61198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79525" y="4149725"/>
            <a:ext cx="46355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de-DE" sz="2200" dirty="0" smtClean="0"/>
              <a:t>CFA:		color filter array</a:t>
            </a:r>
          </a:p>
          <a:p>
            <a:r>
              <a:rPr lang="en-US" altLang="de-DE" sz="2200" dirty="0" smtClean="0"/>
              <a:t>AGC:		automatic gain control</a:t>
            </a:r>
          </a:p>
          <a:p>
            <a:r>
              <a:rPr lang="en-US" altLang="de-DE" sz="2200" dirty="0" smtClean="0"/>
              <a:t>AD-Converter: 	low power, high speed</a:t>
            </a:r>
          </a:p>
          <a:p>
            <a:r>
              <a:rPr lang="en-US" altLang="de-DE" sz="2200" dirty="0" smtClean="0"/>
              <a:t>Quality features: 	dark current			dynamic range</a:t>
            </a:r>
            <a:endParaRPr lang="en-US" altLang="de-DE" sz="2200" dirty="0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763713" y="333375"/>
            <a:ext cx="3820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u="sng" dirty="0" smtClean="0"/>
              <a:t>Structure of a Digital Camera</a:t>
            </a:r>
            <a:endParaRPr lang="en-US" altLang="de-DE" u="sng" dirty="0"/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5529268" y="5929313"/>
            <a:ext cx="1838326" cy="657225"/>
            <a:chOff x="3470" y="3793"/>
            <a:chExt cx="1158" cy="414"/>
          </a:xfrm>
        </p:grpSpPr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>
              <a:off x="3560" y="3974"/>
              <a:ext cx="10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1800" dirty="0" smtClean="0">
                  <a:solidFill>
                    <a:schemeClr val="accent2"/>
                  </a:solidFill>
                </a:rPr>
                <a:t>dark </a:t>
              </a:r>
              <a:r>
                <a:rPr lang="en-US" altLang="de-DE" sz="1800" dirty="0" smtClean="0">
                  <a:solidFill>
                    <a:schemeClr val="accent2"/>
                  </a:solidFill>
                  <a:sym typeface="Wingdings 3" pitchFamily="18" charset="2"/>
                </a:rPr>
                <a:t></a:t>
              </a:r>
              <a:r>
                <a:rPr lang="en-US" altLang="de-DE" sz="1800" dirty="0" smtClean="0">
                  <a:solidFill>
                    <a:schemeClr val="accent2"/>
                  </a:solidFill>
                </a:rPr>
                <a:t> bright</a:t>
              </a:r>
              <a:endParaRPr lang="en-US" altLang="de-DE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3470" y="3793"/>
              <a:ext cx="68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2432050" y="5929313"/>
            <a:ext cx="2089150" cy="606425"/>
            <a:chOff x="1519" y="3793"/>
            <a:chExt cx="1316" cy="382"/>
          </a:xfrm>
        </p:grpSpPr>
        <p:sp>
          <p:nvSpPr>
            <p:cNvPr id="26632" name="Text Box 7"/>
            <p:cNvSpPr txBox="1">
              <a:spLocks noChangeArrowheads="1"/>
            </p:cNvSpPr>
            <p:nvPr/>
          </p:nvSpPr>
          <p:spPr bwMode="auto">
            <a:xfrm>
              <a:off x="1519" y="3884"/>
              <a:ext cx="11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1800" smtClean="0">
                  <a:solidFill>
                    <a:schemeClr val="accent2"/>
                  </a:solidFill>
                </a:rPr>
                <a:t>flexible, adapted</a:t>
              </a:r>
              <a:r>
                <a:rPr lang="en-US" altLang="de-DE" smtClean="0"/>
                <a:t> </a:t>
              </a:r>
              <a:endParaRPr lang="en-US" altLang="de-DE"/>
            </a:p>
          </p:txBody>
        </p:sp>
        <p:sp>
          <p:nvSpPr>
            <p:cNvPr id="26633" name="Line 10"/>
            <p:cNvSpPr>
              <a:spLocks noChangeShapeType="1"/>
            </p:cNvSpPr>
            <p:nvPr/>
          </p:nvSpPr>
          <p:spPr bwMode="auto">
            <a:xfrm flipH="1">
              <a:off x="2245" y="3793"/>
              <a:ext cx="59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4876800" y="1484784"/>
            <a:ext cx="3886200" cy="3657600"/>
            <a:chOff x="3072" y="1296"/>
            <a:chExt cx="2448" cy="2304"/>
          </a:xfrm>
        </p:grpSpPr>
        <p:sp>
          <p:nvSpPr>
            <p:cNvPr id="27655" name="Rectangle 3"/>
            <p:cNvSpPr>
              <a:spLocks noChangeArrowheads="1"/>
            </p:cNvSpPr>
            <p:nvPr/>
          </p:nvSpPr>
          <p:spPr bwMode="auto">
            <a:xfrm>
              <a:off x="3072" y="1296"/>
              <a:ext cx="2448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de-DE" altLang="de-DE" sz="1800" dirty="0" err="1">
                  <a:latin typeface="Arial" charset="0"/>
                </a:rPr>
                <a:t>Conventional</a:t>
              </a:r>
              <a:r>
                <a:rPr lang="de-DE" altLang="de-DE" sz="1800" dirty="0">
                  <a:latin typeface="Arial" charset="0"/>
                </a:rPr>
                <a:t> CCD </a:t>
              </a:r>
              <a:r>
                <a:rPr lang="de-DE" altLang="de-DE" sz="1800" dirty="0" err="1">
                  <a:latin typeface="Arial" charset="0"/>
                </a:rPr>
                <a:t>sensor</a:t>
              </a:r>
              <a:endParaRPr lang="de-DE" altLang="de-DE" sz="1800" dirty="0">
                <a:latin typeface="Arial" charset="0"/>
              </a:endParaRPr>
            </a:p>
          </p:txBody>
        </p:sp>
        <p:pic>
          <p:nvPicPr>
            <p:cNvPr id="27656" name="Picture 4" descr="Brücke_obj2_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1728"/>
              <a:ext cx="187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609600" y="1179984"/>
            <a:ext cx="3810000" cy="3962400"/>
            <a:chOff x="384" y="1104"/>
            <a:chExt cx="2400" cy="2496"/>
          </a:xfrm>
        </p:grpSpPr>
        <p:sp>
          <p:nvSpPr>
            <p:cNvPr id="27653" name="Rectangle 2"/>
            <p:cNvSpPr>
              <a:spLocks noChangeArrowheads="1"/>
            </p:cNvSpPr>
            <p:nvPr/>
          </p:nvSpPr>
          <p:spPr bwMode="auto">
            <a:xfrm>
              <a:off x="384" y="1104"/>
              <a:ext cx="2400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/>
              <a:r>
                <a:rPr lang="de-DE" altLang="de-DE" sz="1800">
                  <a:latin typeface="Arial" charset="0"/>
                </a:rPr>
                <a:t>Recalculated image of a 256x256</a:t>
              </a:r>
            </a:p>
            <a:p>
              <a:pPr marL="342900" indent="-342900"/>
              <a:r>
                <a:rPr lang="de-DE" altLang="de-DE" sz="1800">
                  <a:latin typeface="Arial" charset="0"/>
                </a:rPr>
                <a:t>Pixel CMOS - image Sensor using</a:t>
              </a:r>
            </a:p>
            <a:p>
              <a:pPr marL="342900" indent="-342900"/>
              <a:r>
                <a:rPr lang="de-DE" altLang="de-DE" sz="1800">
                  <a:latin typeface="Arial" charset="0"/>
                </a:rPr>
                <a:t>4 </a:t>
              </a:r>
              <a:r>
                <a:rPr lang="de-DE" altLang="de-DE" sz="2000">
                  <a:latin typeface="Arial" charset="0"/>
                </a:rPr>
                <a:t>different integration times </a:t>
              </a:r>
            </a:p>
          </p:txBody>
        </p:sp>
        <p:pic>
          <p:nvPicPr>
            <p:cNvPr id="27654" name="Picture 5" descr="Brücke_obj2_l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1728"/>
              <a:ext cx="187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362200" y="189384"/>
            <a:ext cx="45021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Arial" charset="0"/>
              </a:rPr>
              <a:t>High dynamic range CMOS vs. CCD´s</a:t>
            </a:r>
          </a:p>
          <a:p>
            <a:pPr algn="ctr"/>
            <a:endParaRPr lang="de-DE" altLang="de-DE" sz="900" b="1" i="1">
              <a:latin typeface="Arial" charset="0"/>
            </a:endParaRPr>
          </a:p>
          <a:p>
            <a:pPr algn="ctr"/>
            <a:r>
              <a:rPr lang="de-DE" altLang="de-DE" sz="2000" b="1" i="1">
                <a:latin typeface="Arial" charset="0"/>
              </a:rPr>
              <a:t>Multi-Integration</a:t>
            </a:r>
            <a:endParaRPr lang="de-DE" altLang="de-DE" sz="2000"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5589240"/>
            <a:ext cx="828092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de-DE" sz="1900" dirty="0" smtClean="0"/>
              <a:t>CMOS has a higher </a:t>
            </a:r>
            <a:r>
              <a:rPr lang="en-US" altLang="de-DE" sz="1900" dirty="0" smtClean="0">
                <a:solidFill>
                  <a:srgbClr val="3333FF"/>
                </a:solidFill>
              </a:rPr>
              <a:t>dynamic range </a:t>
            </a:r>
            <a:r>
              <a:rPr lang="en-US" altLang="de-DE" sz="1900" dirty="0" smtClean="0"/>
              <a:t>(ca. 1000), while CCD just about 100 (</a:t>
            </a:r>
            <a:r>
              <a:rPr lang="en-US" altLang="de-DE" sz="1900" dirty="0" smtClean="0">
                <a:solidFill>
                  <a:srgbClr val="3333FF"/>
                </a:solidFill>
              </a:rPr>
              <a:t>analog</a:t>
            </a:r>
            <a:r>
              <a:rPr lang="en-US" altLang="de-DE" sz="1900" dirty="0" smtClean="0"/>
              <a:t>).</a:t>
            </a:r>
          </a:p>
          <a:p>
            <a:endParaRPr lang="en-US" altLang="de-DE" sz="1900" dirty="0" smtClean="0"/>
          </a:p>
          <a:p>
            <a:r>
              <a:rPr lang="en-US" altLang="de-DE" sz="1900" dirty="0" smtClean="0"/>
              <a:t>How can the details be displayed? </a:t>
            </a:r>
            <a:r>
              <a:rPr lang="en-US" altLang="de-DE" sz="1900" dirty="0" smtClean="0">
                <a:solidFill>
                  <a:srgbClr val="3333FF"/>
                </a:solidFill>
              </a:rPr>
              <a:t>Compression</a:t>
            </a:r>
            <a:r>
              <a:rPr lang="en-US" altLang="de-DE" sz="1900" dirty="0" smtClean="0"/>
              <a:t> of contrast (</a:t>
            </a:r>
            <a:r>
              <a:rPr lang="en-US" altLang="de-DE" sz="1900" dirty="0" smtClean="0">
                <a:solidFill>
                  <a:srgbClr val="3333FF"/>
                </a:solidFill>
              </a:rPr>
              <a:t>digital</a:t>
            </a:r>
            <a:r>
              <a:rPr lang="en-US" altLang="de-DE" sz="19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685800" y="2057400"/>
            <a:ext cx="3352800" cy="3198813"/>
            <a:chOff x="432" y="1296"/>
            <a:chExt cx="2112" cy="2015"/>
          </a:xfrm>
        </p:grpSpPr>
        <p:pic>
          <p:nvPicPr>
            <p:cNvPr id="28679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776"/>
              <a:ext cx="1548" cy="15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8680" name="Rectangle 4"/>
            <p:cNvSpPr>
              <a:spLocks noChangeArrowheads="1"/>
            </p:cNvSpPr>
            <p:nvPr/>
          </p:nvSpPr>
          <p:spPr bwMode="auto">
            <a:xfrm>
              <a:off x="432" y="1296"/>
              <a:ext cx="211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/>
              <a:r>
                <a:rPr lang="de-DE" altLang="de-DE" sz="1800">
                  <a:latin typeface="Arial" charset="0"/>
                </a:rPr>
                <a:t>128x128 Pixel CMOS Sensor</a:t>
              </a:r>
            </a:p>
            <a:p>
              <a:pPr marL="342900" indent="-342900"/>
              <a:r>
                <a:rPr lang="de-DE" altLang="de-DE" sz="1800">
                  <a:latin typeface="Arial" charset="0"/>
                </a:rPr>
                <a:t>using a 9x9 rect - Filter Kernel</a:t>
              </a:r>
              <a:endParaRPr lang="de-DE" altLang="de-DE" sz="2000">
                <a:latin typeface="Arial" charset="0"/>
              </a:endParaRPr>
            </a:p>
          </p:txBody>
        </p:sp>
      </p:grp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4419600" y="2209800"/>
            <a:ext cx="3886200" cy="2984500"/>
            <a:chOff x="2784" y="1392"/>
            <a:chExt cx="2448" cy="1880"/>
          </a:xfrm>
        </p:grpSpPr>
        <p:pic>
          <p:nvPicPr>
            <p:cNvPr id="28677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824"/>
              <a:ext cx="1929" cy="14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2784" y="1392"/>
              <a:ext cx="2448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de-DE" altLang="de-DE" sz="1800">
                  <a:latin typeface="Arial" charset="0"/>
                </a:rPr>
                <a:t>768x576 CCD sensor</a:t>
              </a: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362200" y="838200"/>
            <a:ext cx="45021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Arial" charset="0"/>
              </a:rPr>
              <a:t>High dynamic range CMOS vs. CCD´s</a:t>
            </a:r>
          </a:p>
          <a:p>
            <a:pPr algn="ctr"/>
            <a:endParaRPr lang="de-DE" altLang="de-DE" sz="900" b="1" i="1">
              <a:latin typeface="Arial" charset="0"/>
            </a:endParaRPr>
          </a:p>
          <a:p>
            <a:pPr algn="ctr"/>
            <a:r>
              <a:rPr lang="de-DE" altLang="de-DE" sz="2000" b="1" i="1">
                <a:latin typeface="Arial" charset="0"/>
              </a:rPr>
              <a:t>Local Brightness-Adaptation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887F07-66E7-41A2-8FB7-AE3C874E71DE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16013" y="549275"/>
            <a:ext cx="66722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u="sng" dirty="0" smtClean="0"/>
              <a:t>Special Challenges for Digital Camera</a:t>
            </a:r>
          </a:p>
          <a:p>
            <a:endParaRPr lang="en-US" altLang="de-DE" u="sng" dirty="0" smtClean="0"/>
          </a:p>
          <a:p>
            <a:r>
              <a:rPr lang="en-US" altLang="de-DE" dirty="0" smtClean="0"/>
              <a:t>Pixel-Design</a:t>
            </a:r>
          </a:p>
          <a:p>
            <a:endParaRPr lang="en-US" altLang="de-DE" dirty="0" smtClean="0"/>
          </a:p>
          <a:p>
            <a:pPr>
              <a:buFontTx/>
              <a:buChar char="-"/>
            </a:pPr>
            <a:r>
              <a:rPr lang="en-US" altLang="de-DE" dirty="0" smtClean="0"/>
              <a:t>Photo-Detector Design</a:t>
            </a:r>
          </a:p>
          <a:p>
            <a:pPr>
              <a:buFontTx/>
              <a:buChar char="-"/>
            </a:pPr>
            <a:r>
              <a:rPr lang="en-US" altLang="de-DE" dirty="0" smtClean="0"/>
              <a:t>Sensitive Readout-Circuit</a:t>
            </a:r>
          </a:p>
          <a:p>
            <a:endParaRPr lang="en-US" altLang="de-DE" dirty="0" smtClean="0"/>
          </a:p>
          <a:p>
            <a:r>
              <a:rPr lang="en-US" altLang="de-DE" dirty="0" smtClean="0">
                <a:sym typeface="Wingdings" pitchFamily="2" charset="2"/>
              </a:rPr>
              <a:t> Exposure in the darkness</a:t>
            </a:r>
          </a:p>
          <a:p>
            <a:r>
              <a:rPr lang="en-US" altLang="de-DE" dirty="0" smtClean="0">
                <a:sym typeface="Wingdings" pitchFamily="2" charset="2"/>
              </a:rPr>
              <a:t> High contrast</a:t>
            </a:r>
          </a:p>
          <a:p>
            <a:endParaRPr lang="en-US" altLang="de-DE" dirty="0" smtClean="0">
              <a:sym typeface="Wingdings" pitchFamily="2" charset="2"/>
            </a:endParaRPr>
          </a:p>
          <a:p>
            <a:r>
              <a:rPr lang="en-US" altLang="de-DE" dirty="0" smtClean="0"/>
              <a:t>Furthermore:	Low Power / fast </a:t>
            </a:r>
            <a:r>
              <a:rPr lang="en-US" altLang="de-DE" dirty="0" err="1" smtClean="0"/>
              <a:t>ADConverter</a:t>
            </a:r>
            <a:endParaRPr lang="en-US" altLang="de-DE" dirty="0" smtClean="0"/>
          </a:p>
          <a:p>
            <a:endParaRPr lang="en-US" altLang="de-DE" dirty="0" smtClean="0">
              <a:sym typeface="Wingdings" pitchFamily="2" charset="2"/>
            </a:endParaRPr>
          </a:p>
          <a:p>
            <a:r>
              <a:rPr lang="en-US" altLang="de-DE" dirty="0" smtClean="0">
                <a:sym typeface="Wingdings" pitchFamily="2" charset="2"/>
              </a:rPr>
              <a:t>Analog Mixed-Signal Design is the key to success !</a:t>
            </a:r>
          </a:p>
          <a:p>
            <a:endParaRPr lang="en-US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5F2429-16D8-4AD9-AF89-510D311D1BFD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Why analog and mixed-signal?</a:t>
            </a:r>
            <a:br>
              <a:rPr lang="de-DE" altLang="de-DE" smtClean="0"/>
            </a:br>
            <a:r>
              <a:rPr lang="de-DE" altLang="de-DE" smtClean="0"/>
              <a:t/>
            </a:r>
            <a:br>
              <a:rPr lang="de-DE" altLang="de-DE" smtClean="0"/>
            </a:br>
            <a:endParaRPr lang="de-DE" altLang="de-DE" sz="32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27447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ts val="900"/>
              </a:spcBef>
              <a:spcAft>
                <a:spcPts val="300"/>
              </a:spcAft>
            </a:pPr>
            <a:r>
              <a:rPr lang="de-DE" altLang="de-DE" u="sng"/>
              <a:t>Interface-circuits</a:t>
            </a:r>
          </a:p>
          <a:p>
            <a:endParaRPr lang="de-DE" altLang="de-DE" u="sng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44910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spcBef>
                <a:spcPts val="300"/>
              </a:spcBef>
              <a:buFontTx/>
              <a:buChar char="•"/>
            </a:pPr>
            <a:r>
              <a:rPr lang="de-DE" altLang="de-DE" sz="2200"/>
              <a:t> Amplification</a:t>
            </a:r>
          </a:p>
          <a:p>
            <a:pPr lvl="2">
              <a:spcBef>
                <a:spcPts val="300"/>
              </a:spcBef>
              <a:buFontTx/>
              <a:buChar char="•"/>
            </a:pPr>
            <a:r>
              <a:rPr lang="de-DE" altLang="de-DE" sz="2200"/>
              <a:t> Filtering</a:t>
            </a:r>
          </a:p>
          <a:p>
            <a:pPr lvl="2">
              <a:spcBef>
                <a:spcPts val="300"/>
              </a:spcBef>
              <a:buFontTx/>
              <a:buChar char="•"/>
            </a:pPr>
            <a:r>
              <a:rPr lang="de-DE" altLang="de-DE" sz="2200"/>
              <a:t> Modulation/Demodulation</a:t>
            </a:r>
          </a:p>
          <a:p>
            <a:pPr lvl="2">
              <a:spcBef>
                <a:spcPts val="300"/>
              </a:spcBef>
              <a:buFontTx/>
              <a:buChar char="•"/>
            </a:pPr>
            <a:r>
              <a:rPr lang="de-DE" altLang="de-DE" sz="2200"/>
              <a:t> Analog/Digital-Conversion</a:t>
            </a:r>
          </a:p>
          <a:p>
            <a:pPr lvl="2">
              <a:spcBef>
                <a:spcPts val="300"/>
              </a:spcBef>
              <a:buFontTx/>
              <a:buChar char="•"/>
            </a:pPr>
            <a:r>
              <a:rPr lang="de-DE" altLang="de-DE" sz="2200"/>
              <a:t> Digital/Analog-Conversion</a:t>
            </a:r>
          </a:p>
          <a:p>
            <a:pPr>
              <a:buFontTx/>
              <a:buChar char="•"/>
            </a:pPr>
            <a:endParaRPr lang="de-DE" altLang="de-DE" sz="22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71488" y="3581400"/>
            <a:ext cx="2824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ts val="900"/>
              </a:spcBef>
              <a:spcAft>
                <a:spcPts val="300"/>
              </a:spcAft>
            </a:pPr>
            <a:r>
              <a:rPr lang="de-DE" altLang="de-DE" u="sng"/>
              <a:t>Signal processing</a:t>
            </a:r>
          </a:p>
          <a:p>
            <a:endParaRPr lang="de-DE" altLang="de-DE" u="sng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15975" y="4062413"/>
            <a:ext cx="3926075" cy="11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spcBef>
                <a:spcPts val="300"/>
              </a:spcBef>
              <a:buFontTx/>
              <a:buChar char="•"/>
            </a:pPr>
            <a:r>
              <a:rPr lang="de-DE" altLang="de-DE" sz="2200" dirty="0"/>
              <a:t> Simple </a:t>
            </a:r>
            <a:r>
              <a:rPr lang="de-DE" altLang="de-DE" sz="2200" dirty="0" err="1"/>
              <a:t>functions</a:t>
            </a:r>
            <a:endParaRPr lang="de-DE" altLang="de-DE" sz="2200" dirty="0"/>
          </a:p>
          <a:p>
            <a:pPr lvl="2">
              <a:spcBef>
                <a:spcPts val="300"/>
              </a:spcBef>
              <a:buFontTx/>
              <a:buChar char="•"/>
            </a:pPr>
            <a:r>
              <a:rPr lang="de-DE" altLang="de-DE" sz="2200" dirty="0"/>
              <a:t> Quick </a:t>
            </a:r>
            <a:r>
              <a:rPr lang="de-DE" altLang="de-DE" sz="2200" dirty="0" err="1" smtClean="0"/>
              <a:t>feedback</a:t>
            </a:r>
            <a:r>
              <a:rPr lang="de-DE" altLang="de-DE" sz="2200" dirty="0" smtClean="0"/>
              <a:t> </a:t>
            </a:r>
            <a:r>
              <a:rPr lang="de-DE" altLang="de-DE" sz="2200" dirty="0" err="1" smtClean="0"/>
              <a:t>control</a:t>
            </a:r>
            <a:endParaRPr lang="de-DE" altLang="de-DE" sz="2200" dirty="0"/>
          </a:p>
          <a:p>
            <a:pPr>
              <a:buFontTx/>
              <a:buChar char="•"/>
            </a:pPr>
            <a:endParaRPr lang="de-DE" altLang="de-DE" sz="2200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50913" y="5249863"/>
            <a:ext cx="2155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de-DE" u="sng"/>
              <a:t>Clock generator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55650" y="5722938"/>
            <a:ext cx="23907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spcBef>
                <a:spcPts val="300"/>
              </a:spcBef>
              <a:buFontTx/>
              <a:buChar char="•"/>
            </a:pPr>
            <a:r>
              <a:rPr lang="de-DE" altLang="de-DE" sz="2200"/>
              <a:t> Oscillator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bldLvl="3" autoUpdateAnimBg="0"/>
      <p:bldP spid="7174" grpId="0" autoUpdateAnimBg="0"/>
      <p:bldP spid="7175" grpId="0" autoUpdateAnimBg="0"/>
      <p:bldP spid="7178" grpId="0"/>
      <p:bldP spid="71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23B863-52AD-4C80-9671-82C6D2BD6C7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1447800" y="2286000"/>
            <a:ext cx="5562600" cy="3581400"/>
          </a:xfrm>
          <a:prstGeom prst="ellips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03253" y="6096000"/>
            <a:ext cx="346280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dirty="0" err="1" smtClean="0"/>
              <a:t>Human-Machine-Interface</a:t>
            </a:r>
            <a:endParaRPr lang="de-DE" altLang="de-DE" dirty="0"/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2498725" y="3000375"/>
            <a:ext cx="3352800" cy="2105025"/>
            <a:chOff x="1574" y="1890"/>
            <a:chExt cx="2112" cy="1326"/>
          </a:xfrm>
        </p:grpSpPr>
        <p:sp>
          <p:nvSpPr>
            <p:cNvPr id="5170" name="Rectangle 7"/>
            <p:cNvSpPr>
              <a:spLocks noChangeArrowheads="1"/>
            </p:cNvSpPr>
            <p:nvPr/>
          </p:nvSpPr>
          <p:spPr bwMode="auto">
            <a:xfrm>
              <a:off x="1574" y="1920"/>
              <a:ext cx="2112" cy="1296"/>
            </a:xfrm>
            <a:prstGeom prst="rect">
              <a:avLst/>
            </a:prstGeom>
            <a:noFill/>
            <a:ln w="57150" cmpd="thickThin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71" name="Text Box 8"/>
            <p:cNvSpPr txBox="1">
              <a:spLocks noChangeArrowheads="1"/>
            </p:cNvSpPr>
            <p:nvPr/>
          </p:nvSpPr>
          <p:spPr bwMode="auto">
            <a:xfrm>
              <a:off x="2318" y="1890"/>
              <a:ext cx="64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 dirty="0" err="1" smtClean="0">
                  <a:solidFill>
                    <a:schemeClr val="accent2"/>
                  </a:solidFill>
                </a:rPr>
                <a:t>Logics</a:t>
              </a:r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5172" name="Text Box 9"/>
            <p:cNvSpPr txBox="1">
              <a:spLocks noChangeArrowheads="1"/>
            </p:cNvSpPr>
            <p:nvPr/>
          </p:nvSpPr>
          <p:spPr bwMode="auto">
            <a:xfrm>
              <a:off x="2310" y="2925"/>
              <a:ext cx="64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 dirty="0" err="1" smtClean="0">
                  <a:solidFill>
                    <a:schemeClr val="accent2"/>
                  </a:solidFill>
                </a:rPr>
                <a:t>Logics</a:t>
              </a:r>
              <a:endParaRPr lang="de-DE" altLang="de-DE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2663825" y="3429000"/>
            <a:ext cx="3060700" cy="1295400"/>
            <a:chOff x="1680" y="2160"/>
            <a:chExt cx="1928" cy="816"/>
          </a:xfrm>
        </p:grpSpPr>
        <p:sp>
          <p:nvSpPr>
            <p:cNvPr id="5166" name="Rectangle 11"/>
            <p:cNvSpPr>
              <a:spLocks noChangeArrowheads="1"/>
            </p:cNvSpPr>
            <p:nvPr/>
          </p:nvSpPr>
          <p:spPr bwMode="auto">
            <a:xfrm>
              <a:off x="1680" y="2160"/>
              <a:ext cx="192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67" name="Text Box 12"/>
            <p:cNvSpPr txBox="1">
              <a:spLocks noChangeArrowheads="1"/>
            </p:cNvSpPr>
            <p:nvPr/>
          </p:nvSpPr>
          <p:spPr bwMode="auto">
            <a:xfrm>
              <a:off x="2635" y="2309"/>
              <a:ext cx="97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>
                  <a:solidFill>
                    <a:schemeClr val="accent2"/>
                  </a:solidFill>
                </a:rPr>
                <a:t>Processor /</a:t>
              </a:r>
              <a:br>
                <a:rPr lang="de-DE" altLang="de-DE">
                  <a:solidFill>
                    <a:schemeClr val="accent2"/>
                  </a:solidFill>
                </a:rPr>
              </a:br>
              <a:r>
                <a:rPr lang="de-DE" altLang="de-DE">
                  <a:solidFill>
                    <a:schemeClr val="accent2"/>
                  </a:solidFill>
                </a:rPr>
                <a:t>Algorithm</a:t>
              </a:r>
            </a:p>
          </p:txBody>
        </p:sp>
        <p:sp>
          <p:nvSpPr>
            <p:cNvPr id="5168" name="Text Box 13"/>
            <p:cNvSpPr txBox="1">
              <a:spLocks noChangeArrowheads="1"/>
            </p:cNvSpPr>
            <p:nvPr/>
          </p:nvSpPr>
          <p:spPr bwMode="auto">
            <a:xfrm>
              <a:off x="1779" y="2400"/>
              <a:ext cx="7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>
                  <a:solidFill>
                    <a:schemeClr val="accent2"/>
                  </a:solidFill>
                </a:rPr>
                <a:t>Memory</a:t>
              </a:r>
            </a:p>
          </p:txBody>
        </p:sp>
        <p:sp>
          <p:nvSpPr>
            <p:cNvPr id="5169" name="Line 14"/>
            <p:cNvSpPr>
              <a:spLocks noChangeShapeType="1"/>
            </p:cNvSpPr>
            <p:nvPr/>
          </p:nvSpPr>
          <p:spPr bwMode="auto">
            <a:xfrm>
              <a:off x="2640" y="216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4831" name="Text Box 15"/>
          <p:cNvSpPr txBox="1">
            <a:spLocks noChangeArrowheads="1"/>
          </p:cNvSpPr>
          <p:nvPr/>
        </p:nvSpPr>
        <p:spPr bwMode="auto">
          <a:xfrm rot="-829695">
            <a:off x="3429000" y="25908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>
                <a:solidFill>
                  <a:srgbClr val="008000"/>
                </a:solidFill>
              </a:rPr>
              <a:t>D/A</a:t>
            </a:r>
          </a:p>
        </p:txBody>
      </p: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2438400" y="381000"/>
            <a:ext cx="3581400" cy="1143000"/>
            <a:chOff x="1536" y="240"/>
            <a:chExt cx="2256" cy="720"/>
          </a:xfrm>
        </p:grpSpPr>
        <p:sp>
          <p:nvSpPr>
            <p:cNvPr id="5164" name="Rectangle 17"/>
            <p:cNvSpPr>
              <a:spLocks noChangeArrowheads="1"/>
            </p:cNvSpPr>
            <p:nvPr/>
          </p:nvSpPr>
          <p:spPr bwMode="auto">
            <a:xfrm>
              <a:off x="1536" y="240"/>
              <a:ext cx="2256" cy="7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65" name="Text Box 18"/>
            <p:cNvSpPr txBox="1">
              <a:spLocks noChangeArrowheads="1"/>
            </p:cNvSpPr>
            <p:nvPr/>
          </p:nvSpPr>
          <p:spPr bwMode="auto">
            <a:xfrm>
              <a:off x="1824" y="384"/>
              <a:ext cx="1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 b="1"/>
                <a:t>Technical System</a:t>
              </a:r>
            </a:p>
          </p:txBody>
        </p:sp>
      </p:grp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4572000" y="1143000"/>
            <a:ext cx="1008063" cy="1752600"/>
            <a:chOff x="2880" y="720"/>
            <a:chExt cx="635" cy="1104"/>
          </a:xfrm>
        </p:grpSpPr>
        <p:sp>
          <p:nvSpPr>
            <p:cNvPr id="5155" name="Text Box 20"/>
            <p:cNvSpPr txBox="1">
              <a:spLocks noChangeArrowheads="1"/>
            </p:cNvSpPr>
            <p:nvPr/>
          </p:nvSpPr>
          <p:spPr bwMode="auto">
            <a:xfrm>
              <a:off x="2880" y="1536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>
                  <a:solidFill>
                    <a:srgbClr val="008000"/>
                  </a:solidFill>
                </a:rPr>
                <a:t>A/D</a:t>
              </a:r>
            </a:p>
          </p:txBody>
        </p:sp>
        <p:grpSp>
          <p:nvGrpSpPr>
            <p:cNvPr id="5156" name="Group 21"/>
            <p:cNvGrpSpPr>
              <a:grpSpLocks/>
            </p:cNvGrpSpPr>
            <p:nvPr/>
          </p:nvGrpSpPr>
          <p:grpSpPr bwMode="auto">
            <a:xfrm>
              <a:off x="2880" y="720"/>
              <a:ext cx="635" cy="336"/>
              <a:chOff x="2880" y="720"/>
              <a:chExt cx="635" cy="336"/>
            </a:xfrm>
          </p:grpSpPr>
          <p:sp>
            <p:nvSpPr>
              <p:cNvPr id="5160" name="AutoShape 22"/>
              <p:cNvSpPr>
                <a:spLocks noChangeArrowheads="1"/>
              </p:cNvSpPr>
              <p:nvPr/>
            </p:nvSpPr>
            <p:spPr bwMode="auto">
              <a:xfrm flipV="1">
                <a:off x="3360" y="960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5161" name="AutoShape 23"/>
              <p:cNvSpPr>
                <a:spLocks noChangeArrowheads="1"/>
              </p:cNvSpPr>
              <p:nvPr/>
            </p:nvSpPr>
            <p:spPr bwMode="auto">
              <a:xfrm flipV="1">
                <a:off x="3120" y="960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5162" name="AutoShape 24"/>
              <p:cNvSpPr>
                <a:spLocks noChangeArrowheads="1"/>
              </p:cNvSpPr>
              <p:nvPr/>
            </p:nvSpPr>
            <p:spPr bwMode="auto">
              <a:xfrm flipV="1">
                <a:off x="2880" y="960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5163" name="Text Box 25"/>
              <p:cNvSpPr txBox="1">
                <a:spLocks noChangeArrowheads="1"/>
              </p:cNvSpPr>
              <p:nvPr/>
            </p:nvSpPr>
            <p:spPr bwMode="auto">
              <a:xfrm>
                <a:off x="2922" y="720"/>
                <a:ext cx="59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de-DE" altLang="de-DE" sz="1800" b="1"/>
                  <a:t>Sensors</a:t>
                </a:r>
              </a:p>
            </p:txBody>
          </p:sp>
        </p:grpSp>
        <p:sp>
          <p:nvSpPr>
            <p:cNvPr id="5157" name="Line 26"/>
            <p:cNvSpPr>
              <a:spLocks noChangeShapeType="1"/>
            </p:cNvSpPr>
            <p:nvPr/>
          </p:nvSpPr>
          <p:spPr bwMode="auto">
            <a:xfrm>
              <a:off x="2952" y="1059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8" name="Line 27"/>
            <p:cNvSpPr>
              <a:spLocks noChangeShapeType="1"/>
            </p:cNvSpPr>
            <p:nvPr/>
          </p:nvSpPr>
          <p:spPr bwMode="auto">
            <a:xfrm>
              <a:off x="3189" y="10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9" name="Line 28"/>
            <p:cNvSpPr>
              <a:spLocks noChangeShapeType="1"/>
            </p:cNvSpPr>
            <p:nvPr/>
          </p:nvSpPr>
          <p:spPr bwMode="auto">
            <a:xfrm>
              <a:off x="3432" y="1056"/>
              <a:ext cx="2" cy="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4845" name="Group 29"/>
          <p:cNvGrpSpPr>
            <a:grpSpLocks/>
          </p:cNvGrpSpPr>
          <p:nvPr/>
        </p:nvGrpSpPr>
        <p:grpSpPr bwMode="auto">
          <a:xfrm>
            <a:off x="2659063" y="1066800"/>
            <a:ext cx="1312862" cy="1831975"/>
            <a:chOff x="1675" y="672"/>
            <a:chExt cx="827" cy="1154"/>
          </a:xfrm>
        </p:grpSpPr>
        <p:sp>
          <p:nvSpPr>
            <p:cNvPr id="5145" name="Text Box 30"/>
            <p:cNvSpPr txBox="1">
              <a:spLocks noChangeArrowheads="1"/>
            </p:cNvSpPr>
            <p:nvPr/>
          </p:nvSpPr>
          <p:spPr bwMode="auto">
            <a:xfrm rot="-966294">
              <a:off x="1675" y="1535"/>
              <a:ext cx="7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>
                  <a:solidFill>
                    <a:srgbClr val="008000"/>
                  </a:solidFill>
                </a:rPr>
                <a:t>Control</a:t>
              </a:r>
            </a:p>
          </p:txBody>
        </p:sp>
        <p:grpSp>
          <p:nvGrpSpPr>
            <p:cNvPr id="5146" name="Group 31"/>
            <p:cNvGrpSpPr>
              <a:grpSpLocks/>
            </p:cNvGrpSpPr>
            <p:nvPr/>
          </p:nvGrpSpPr>
          <p:grpSpPr bwMode="auto">
            <a:xfrm>
              <a:off x="1772" y="672"/>
              <a:ext cx="730" cy="884"/>
              <a:chOff x="1772" y="672"/>
              <a:chExt cx="730" cy="884"/>
            </a:xfrm>
          </p:grpSpPr>
          <p:grpSp>
            <p:nvGrpSpPr>
              <p:cNvPr id="5147" name="Group 32"/>
              <p:cNvGrpSpPr>
                <a:grpSpLocks/>
              </p:cNvGrpSpPr>
              <p:nvPr/>
            </p:nvGrpSpPr>
            <p:grpSpPr bwMode="auto">
              <a:xfrm>
                <a:off x="1772" y="672"/>
                <a:ext cx="730" cy="288"/>
                <a:chOff x="1772" y="672"/>
                <a:chExt cx="730" cy="288"/>
              </a:xfrm>
            </p:grpSpPr>
            <p:sp>
              <p:nvSpPr>
                <p:cNvPr id="5151" name="AutoShape 33"/>
                <p:cNvSpPr>
                  <a:spLocks noChangeArrowheads="1"/>
                </p:cNvSpPr>
                <p:nvPr/>
              </p:nvSpPr>
              <p:spPr bwMode="auto">
                <a:xfrm>
                  <a:off x="1824" y="864"/>
                  <a:ext cx="144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altLang="de-DE"/>
                </a:p>
              </p:txBody>
            </p:sp>
            <p:sp>
              <p:nvSpPr>
                <p:cNvPr id="5152" name="AutoShape 34"/>
                <p:cNvSpPr>
                  <a:spLocks noChangeArrowheads="1"/>
                </p:cNvSpPr>
                <p:nvPr/>
              </p:nvSpPr>
              <p:spPr bwMode="auto">
                <a:xfrm>
                  <a:off x="2064" y="864"/>
                  <a:ext cx="144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altLang="de-DE"/>
                </a:p>
              </p:txBody>
            </p:sp>
            <p:sp>
              <p:nvSpPr>
                <p:cNvPr id="5153" name="AutoShape 35"/>
                <p:cNvSpPr>
                  <a:spLocks noChangeArrowheads="1"/>
                </p:cNvSpPr>
                <p:nvPr/>
              </p:nvSpPr>
              <p:spPr bwMode="auto">
                <a:xfrm>
                  <a:off x="2304" y="864"/>
                  <a:ext cx="144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altLang="de-DE"/>
                </a:p>
              </p:txBody>
            </p:sp>
            <p:sp>
              <p:nvSpPr>
                <p:cNvPr id="51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772" y="672"/>
                  <a:ext cx="73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de-DE" altLang="de-DE" sz="1800" b="1" dirty="0" err="1" smtClean="0"/>
                    <a:t>Actuators</a:t>
                  </a:r>
                  <a:endParaRPr lang="de-DE" altLang="de-DE" sz="1800" b="1" dirty="0"/>
                </a:p>
              </p:txBody>
            </p:sp>
          </p:grpSp>
          <p:sp>
            <p:nvSpPr>
              <p:cNvPr id="5148" name="Line 37"/>
              <p:cNvSpPr>
                <a:spLocks noChangeShapeType="1"/>
              </p:cNvSpPr>
              <p:nvPr/>
            </p:nvSpPr>
            <p:spPr bwMode="auto">
              <a:xfrm>
                <a:off x="2378" y="963"/>
                <a:ext cx="0" cy="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49" name="Line 38"/>
              <p:cNvSpPr>
                <a:spLocks noChangeShapeType="1"/>
              </p:cNvSpPr>
              <p:nvPr/>
            </p:nvSpPr>
            <p:spPr bwMode="auto">
              <a:xfrm flipH="1">
                <a:off x="2135" y="959"/>
                <a:ext cx="1" cy="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50" name="Line 39"/>
              <p:cNvSpPr>
                <a:spLocks noChangeShapeType="1"/>
              </p:cNvSpPr>
              <p:nvPr/>
            </p:nvSpPr>
            <p:spPr bwMode="auto">
              <a:xfrm>
                <a:off x="1895" y="959"/>
                <a:ext cx="0" cy="5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34856" name="Group 40"/>
          <p:cNvGrpSpPr>
            <a:grpSpLocks/>
          </p:cNvGrpSpPr>
          <p:nvPr/>
        </p:nvGrpSpPr>
        <p:grpSpPr bwMode="auto">
          <a:xfrm>
            <a:off x="525463" y="3581400"/>
            <a:ext cx="2217737" cy="2290763"/>
            <a:chOff x="331" y="2256"/>
            <a:chExt cx="1397" cy="1443"/>
          </a:xfrm>
        </p:grpSpPr>
        <p:sp>
          <p:nvSpPr>
            <p:cNvPr id="5143" name="Rectangle 41"/>
            <p:cNvSpPr>
              <a:spLocks noChangeArrowheads="1"/>
            </p:cNvSpPr>
            <p:nvPr/>
          </p:nvSpPr>
          <p:spPr bwMode="auto">
            <a:xfrm>
              <a:off x="331" y="3408"/>
              <a:ext cx="8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>
                  <a:solidFill>
                    <a:srgbClr val="FF3300"/>
                  </a:solidFill>
                </a:rPr>
                <a:t>Programs</a:t>
              </a:r>
            </a:p>
          </p:txBody>
        </p:sp>
        <p:sp>
          <p:nvSpPr>
            <p:cNvPr id="5144" name="AutoShape 42"/>
            <p:cNvSpPr>
              <a:spLocks noChangeArrowheads="1"/>
            </p:cNvSpPr>
            <p:nvPr/>
          </p:nvSpPr>
          <p:spPr bwMode="auto">
            <a:xfrm>
              <a:off x="672" y="2256"/>
              <a:ext cx="1056" cy="1152"/>
            </a:xfrm>
            <a:custGeom>
              <a:avLst/>
              <a:gdLst>
                <a:gd name="T0" fmla="*/ 36 w 21600"/>
                <a:gd name="T1" fmla="*/ 0 h 21600"/>
                <a:gd name="T2" fmla="*/ 36 w 21600"/>
                <a:gd name="T3" fmla="*/ 35 h 21600"/>
                <a:gd name="T4" fmla="*/ 8 w 21600"/>
                <a:gd name="T5" fmla="*/ 61 h 21600"/>
                <a:gd name="T6" fmla="*/ 52 w 21600"/>
                <a:gd name="T7" fmla="*/ 1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06 h 21600"/>
                <a:gd name="T14" fmla="*/ 18225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4859" name="Group 43"/>
          <p:cNvGrpSpPr>
            <a:grpSpLocks/>
          </p:cNvGrpSpPr>
          <p:nvPr/>
        </p:nvGrpSpPr>
        <p:grpSpPr bwMode="auto">
          <a:xfrm>
            <a:off x="5943600" y="3962400"/>
            <a:ext cx="2439988" cy="1757363"/>
            <a:chOff x="3744" y="2496"/>
            <a:chExt cx="1537" cy="1107"/>
          </a:xfrm>
        </p:grpSpPr>
        <p:sp>
          <p:nvSpPr>
            <p:cNvPr id="5141" name="Rectangle 44"/>
            <p:cNvSpPr>
              <a:spLocks noChangeArrowheads="1"/>
            </p:cNvSpPr>
            <p:nvPr/>
          </p:nvSpPr>
          <p:spPr bwMode="auto">
            <a:xfrm>
              <a:off x="4202" y="3312"/>
              <a:ext cx="10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>
                  <a:solidFill>
                    <a:schemeClr val="accent2"/>
                  </a:solidFill>
                </a:rPr>
                <a:t>Digital Core</a:t>
              </a:r>
            </a:p>
          </p:txBody>
        </p:sp>
        <p:sp>
          <p:nvSpPr>
            <p:cNvPr id="5142" name="AutoShape 45"/>
            <p:cNvSpPr>
              <a:spLocks noChangeArrowheads="1"/>
            </p:cNvSpPr>
            <p:nvPr/>
          </p:nvSpPr>
          <p:spPr bwMode="auto">
            <a:xfrm rot="-5400000" flipH="1" flipV="1">
              <a:off x="3840" y="2400"/>
              <a:ext cx="864" cy="1056"/>
            </a:xfrm>
            <a:custGeom>
              <a:avLst/>
              <a:gdLst>
                <a:gd name="T0" fmla="*/ 24 w 21600"/>
                <a:gd name="T1" fmla="*/ 0 h 21600"/>
                <a:gd name="T2" fmla="*/ 24 w 21600"/>
                <a:gd name="T3" fmla="*/ 29 h 21600"/>
                <a:gd name="T4" fmla="*/ 5 w 21600"/>
                <a:gd name="T5" fmla="*/ 52 h 21600"/>
                <a:gd name="T6" fmla="*/ 35 w 21600"/>
                <a:gd name="T7" fmla="*/ 1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05 h 21600"/>
                <a:gd name="T14" fmla="*/ 18225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4862" name="Group 46"/>
          <p:cNvGrpSpPr>
            <a:grpSpLocks/>
          </p:cNvGrpSpPr>
          <p:nvPr/>
        </p:nvGrpSpPr>
        <p:grpSpPr bwMode="auto">
          <a:xfrm>
            <a:off x="6705600" y="2286000"/>
            <a:ext cx="1876425" cy="1371600"/>
            <a:chOff x="4224" y="1440"/>
            <a:chExt cx="1182" cy="864"/>
          </a:xfrm>
        </p:grpSpPr>
        <p:sp>
          <p:nvSpPr>
            <p:cNvPr id="5139" name="Text Box 47"/>
            <p:cNvSpPr txBox="1">
              <a:spLocks noChangeArrowheads="1"/>
            </p:cNvSpPr>
            <p:nvPr/>
          </p:nvSpPr>
          <p:spPr bwMode="auto">
            <a:xfrm>
              <a:off x="4224" y="1440"/>
              <a:ext cx="11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de-DE">
                  <a:solidFill>
                    <a:srgbClr val="008000"/>
                  </a:solidFill>
                </a:rPr>
                <a:t>Analog Shell </a:t>
              </a:r>
            </a:p>
          </p:txBody>
        </p:sp>
        <p:sp>
          <p:nvSpPr>
            <p:cNvPr id="5140" name="AutoShape 48"/>
            <p:cNvSpPr>
              <a:spLocks noChangeArrowheads="1"/>
            </p:cNvSpPr>
            <p:nvPr/>
          </p:nvSpPr>
          <p:spPr bwMode="auto">
            <a:xfrm rot="5400000" flipH="1">
              <a:off x="4416" y="1632"/>
              <a:ext cx="624" cy="720"/>
            </a:xfrm>
            <a:custGeom>
              <a:avLst/>
              <a:gdLst>
                <a:gd name="T0" fmla="*/ 13 w 21600"/>
                <a:gd name="T1" fmla="*/ 0 h 21600"/>
                <a:gd name="T2" fmla="*/ 13 w 21600"/>
                <a:gd name="T3" fmla="*/ 14 h 21600"/>
                <a:gd name="T4" fmla="*/ 3 w 21600"/>
                <a:gd name="T5" fmla="*/ 24 h 21600"/>
                <a:gd name="T6" fmla="*/ 18 w 21600"/>
                <a:gd name="T7" fmla="*/ 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0 h 21600"/>
                <a:gd name="T14" fmla="*/ 18242 w 21600"/>
                <a:gd name="T15" fmla="*/ 9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2657475" y="5181600"/>
            <a:ext cx="3152775" cy="915988"/>
            <a:chOff x="1674" y="3264"/>
            <a:chExt cx="1986" cy="577"/>
          </a:xfrm>
        </p:grpSpPr>
        <p:sp>
          <p:nvSpPr>
            <p:cNvPr id="5135" name="Text Box 50"/>
            <p:cNvSpPr txBox="1">
              <a:spLocks noChangeArrowheads="1"/>
            </p:cNvSpPr>
            <p:nvPr/>
          </p:nvSpPr>
          <p:spPr bwMode="auto">
            <a:xfrm>
              <a:off x="2112" y="3264"/>
              <a:ext cx="11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altLang="de-DE">
                  <a:solidFill>
                    <a:srgbClr val="008000"/>
                  </a:solidFill>
                </a:rPr>
                <a:t>I/O Interface</a:t>
              </a:r>
            </a:p>
          </p:txBody>
        </p:sp>
        <p:sp>
          <p:nvSpPr>
            <p:cNvPr id="5136" name="Line 51"/>
            <p:cNvSpPr>
              <a:spLocks noChangeShapeType="1"/>
            </p:cNvSpPr>
            <p:nvPr/>
          </p:nvSpPr>
          <p:spPr bwMode="auto">
            <a:xfrm>
              <a:off x="1674" y="3503"/>
              <a:ext cx="0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7" name="Line 52"/>
            <p:cNvSpPr>
              <a:spLocks noChangeShapeType="1"/>
            </p:cNvSpPr>
            <p:nvPr/>
          </p:nvSpPr>
          <p:spPr bwMode="auto">
            <a:xfrm>
              <a:off x="2668" y="3701"/>
              <a:ext cx="0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8" name="Line 53"/>
            <p:cNvSpPr>
              <a:spLocks noChangeShapeType="1"/>
            </p:cNvSpPr>
            <p:nvPr/>
          </p:nvSpPr>
          <p:spPr bwMode="auto">
            <a:xfrm>
              <a:off x="3660" y="3499"/>
              <a:ext cx="0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 autoUpdateAnimBg="0"/>
      <p:bldP spid="348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BE4D03-7415-46DC-8A90-F015BE9EBB60}" type="slidenum">
              <a:rPr lang="en-US" altLang="de-DE" smtClean="0"/>
              <a:pPr/>
              <a:t>5</a:t>
            </a:fld>
            <a:endParaRPr lang="en-US" altLang="de-DE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de-DE" sz="2800" b="1" i="1" smtClean="0">
                <a:solidFill>
                  <a:schemeClr val="tx2"/>
                </a:solidFill>
              </a:rPr>
              <a:t>Success Factors in Microelectronics</a:t>
            </a:r>
            <a:endParaRPr lang="en-US" altLang="de-DE" sz="2800" b="1" i="1">
              <a:solidFill>
                <a:schemeClr val="tx2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42988" y="1557338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806450">
              <a:spcBef>
                <a:spcPct val="20000"/>
              </a:spcBef>
            </a:pPr>
            <a:r>
              <a:rPr lang="en-US" altLang="de-DE" sz="3200" smtClean="0"/>
              <a:t>			</a:t>
            </a:r>
            <a:r>
              <a:rPr lang="en-US" altLang="de-DE" smtClean="0"/>
              <a:t>Process	  CAD		Design</a:t>
            </a:r>
          </a:p>
          <a:p>
            <a:pPr marL="342900" indent="-342900" defTabSz="806450">
              <a:spcBef>
                <a:spcPct val="20000"/>
              </a:spcBef>
            </a:pPr>
            <a:endParaRPr lang="en-US" altLang="de-DE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96938" y="2616200"/>
            <a:ext cx="1090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Analog</a:t>
            </a:r>
            <a:endParaRPr lang="en-US" altLang="de-DE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22338" y="3805238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Digital</a:t>
            </a:r>
            <a:endParaRPr lang="en-US" altLang="de-DE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841625" y="26162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20%</a:t>
            </a:r>
            <a:endParaRPr lang="en-US" altLang="de-DE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841625" y="38036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33%</a:t>
            </a:r>
            <a:endParaRPr lang="en-US" altLang="de-DE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942013" y="260191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70%</a:t>
            </a:r>
            <a:endParaRPr lang="en-US" altLang="de-DE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940425" y="378936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33%</a:t>
            </a:r>
            <a:endParaRPr lang="en-US" altLang="de-DE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427538" y="260032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10%</a:t>
            </a:r>
            <a:endParaRPr lang="en-US" altLang="de-DE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427538" y="378936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mtClean="0"/>
              <a:t>33%</a:t>
            </a:r>
            <a:endParaRPr lang="en-US" altLang="de-DE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264025" y="5465763"/>
            <a:ext cx="4506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3333FF"/>
                </a:solidFill>
              </a:rPr>
              <a:t>Strength of European chip industry</a:t>
            </a:r>
            <a:endParaRPr lang="en-US" altLang="de-DE" dirty="0">
              <a:solidFill>
                <a:srgbClr val="3333FF"/>
              </a:solidFill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235825" y="2852738"/>
            <a:ext cx="865188" cy="2520950"/>
          </a:xfrm>
          <a:prstGeom prst="curvedLeftArrow">
            <a:avLst>
              <a:gd name="adj1" fmla="val 32186"/>
              <a:gd name="adj2" fmla="val 904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/>
      <p:bldP spid="358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EBE258-1594-4FEB-8E84-7E6A74DA0136}" type="slidenum">
              <a:rPr lang="en-US" altLang="de-DE" smtClean="0"/>
              <a:pPr/>
              <a:t>6</a:t>
            </a:fld>
            <a:endParaRPr lang="en-US" altLang="de-DE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157288" y="1936750"/>
            <a:ext cx="2381250" cy="3540125"/>
            <a:chOff x="132" y="612"/>
            <a:chExt cx="1500" cy="2230"/>
          </a:xfrm>
        </p:grpSpPr>
        <p:pic>
          <p:nvPicPr>
            <p:cNvPr id="7273" name="Picture 5" descr="Abb3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" y="612"/>
              <a:ext cx="1500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4" name="Text Box 6"/>
            <p:cNvSpPr txBox="1">
              <a:spLocks noChangeArrowheads="1"/>
            </p:cNvSpPr>
            <p:nvPr/>
          </p:nvSpPr>
          <p:spPr bwMode="auto">
            <a:xfrm>
              <a:off x="576" y="2592"/>
              <a:ext cx="6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2000" smtClean="0"/>
                <a:t>Inverter</a:t>
              </a:r>
              <a:endParaRPr lang="en-US" altLang="de-DE"/>
            </a:p>
          </p:txBody>
        </p:sp>
      </p:grp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3948113" y="1574800"/>
            <a:ext cx="3592512" cy="3567113"/>
            <a:chOff x="1890" y="384"/>
            <a:chExt cx="2263" cy="2247"/>
          </a:xfrm>
        </p:grpSpPr>
        <p:sp>
          <p:nvSpPr>
            <p:cNvPr id="7182" name="Line 8"/>
            <p:cNvSpPr>
              <a:spLocks noChangeShapeType="1"/>
            </p:cNvSpPr>
            <p:nvPr/>
          </p:nvSpPr>
          <p:spPr bwMode="auto">
            <a:xfrm>
              <a:off x="2186" y="1336"/>
              <a:ext cx="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>
              <a:off x="3002" y="2316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>
              <a:off x="2186" y="1736"/>
              <a:ext cx="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>
              <a:off x="3135" y="2320"/>
              <a:ext cx="1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2"/>
            <p:cNvSpPr>
              <a:spLocks/>
            </p:cNvSpPr>
            <p:nvPr/>
          </p:nvSpPr>
          <p:spPr bwMode="auto">
            <a:xfrm>
              <a:off x="2735" y="702"/>
              <a:ext cx="1" cy="14"/>
            </a:xfrm>
            <a:custGeom>
              <a:avLst/>
              <a:gdLst>
                <a:gd name="T0" fmla="*/ 0 w 1"/>
                <a:gd name="T1" fmla="*/ 4 h 14"/>
                <a:gd name="T2" fmla="*/ 0 w 1"/>
                <a:gd name="T3" fmla="*/ 0 h 14"/>
                <a:gd name="T4" fmla="*/ 0 w 1"/>
                <a:gd name="T5" fmla="*/ 1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">
                  <a:moveTo>
                    <a:pt x="0" y="4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2186" y="2344"/>
              <a:ext cx="165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14"/>
            <p:cNvSpPr>
              <a:spLocks noChangeShapeType="1"/>
            </p:cNvSpPr>
            <p:nvPr/>
          </p:nvSpPr>
          <p:spPr bwMode="auto">
            <a:xfrm>
              <a:off x="2186" y="2013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15"/>
            <p:cNvSpPr>
              <a:spLocks noChangeShapeType="1"/>
            </p:cNvSpPr>
            <p:nvPr/>
          </p:nvSpPr>
          <p:spPr bwMode="auto">
            <a:xfrm>
              <a:off x="2186" y="1682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16"/>
            <p:cNvSpPr>
              <a:spLocks noChangeShapeType="1"/>
            </p:cNvSpPr>
            <p:nvPr/>
          </p:nvSpPr>
          <p:spPr bwMode="auto">
            <a:xfrm>
              <a:off x="2186" y="1353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17"/>
            <p:cNvSpPr>
              <a:spLocks noChangeShapeType="1"/>
            </p:cNvSpPr>
            <p:nvPr/>
          </p:nvSpPr>
          <p:spPr bwMode="auto">
            <a:xfrm>
              <a:off x="2186" y="1023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18"/>
            <p:cNvSpPr>
              <a:spLocks noChangeShapeType="1"/>
            </p:cNvSpPr>
            <p:nvPr/>
          </p:nvSpPr>
          <p:spPr bwMode="auto">
            <a:xfrm flipV="1">
              <a:off x="2517" y="2310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19"/>
            <p:cNvSpPr>
              <a:spLocks noChangeShapeType="1"/>
            </p:cNvSpPr>
            <p:nvPr/>
          </p:nvSpPr>
          <p:spPr bwMode="auto">
            <a:xfrm flipV="1">
              <a:off x="2847" y="2310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0"/>
            <p:cNvSpPr>
              <a:spLocks noChangeShapeType="1"/>
            </p:cNvSpPr>
            <p:nvPr/>
          </p:nvSpPr>
          <p:spPr bwMode="auto">
            <a:xfrm flipV="1">
              <a:off x="3177" y="2310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1"/>
            <p:cNvSpPr>
              <a:spLocks noChangeShapeType="1"/>
            </p:cNvSpPr>
            <p:nvPr/>
          </p:nvSpPr>
          <p:spPr bwMode="auto">
            <a:xfrm flipV="1">
              <a:off x="3508" y="2310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2"/>
            <p:cNvSpPr>
              <a:spLocks noChangeShapeType="1"/>
            </p:cNvSpPr>
            <p:nvPr/>
          </p:nvSpPr>
          <p:spPr bwMode="auto">
            <a:xfrm flipV="1">
              <a:off x="3837" y="2310"/>
              <a:ext cx="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3"/>
            <p:cNvSpPr>
              <a:spLocks/>
            </p:cNvSpPr>
            <p:nvPr/>
          </p:nvSpPr>
          <p:spPr bwMode="auto">
            <a:xfrm>
              <a:off x="2186" y="692"/>
              <a:ext cx="353" cy="1"/>
            </a:xfrm>
            <a:custGeom>
              <a:avLst/>
              <a:gdLst>
                <a:gd name="T0" fmla="*/ 0 w 353"/>
                <a:gd name="T1" fmla="*/ 0 h 1"/>
                <a:gd name="T2" fmla="*/ 4 w 353"/>
                <a:gd name="T3" fmla="*/ 0 h 1"/>
                <a:gd name="T4" fmla="*/ 7 w 353"/>
                <a:gd name="T5" fmla="*/ 0 h 1"/>
                <a:gd name="T6" fmla="*/ 11 w 353"/>
                <a:gd name="T7" fmla="*/ 0 h 1"/>
                <a:gd name="T8" fmla="*/ 17 w 353"/>
                <a:gd name="T9" fmla="*/ 0 h 1"/>
                <a:gd name="T10" fmla="*/ 36 w 353"/>
                <a:gd name="T11" fmla="*/ 0 h 1"/>
                <a:gd name="T12" fmla="*/ 53 w 353"/>
                <a:gd name="T13" fmla="*/ 0 h 1"/>
                <a:gd name="T14" fmla="*/ 67 w 353"/>
                <a:gd name="T15" fmla="*/ 0 h 1"/>
                <a:gd name="T16" fmla="*/ 87 w 353"/>
                <a:gd name="T17" fmla="*/ 0 h 1"/>
                <a:gd name="T18" fmla="*/ 102 w 353"/>
                <a:gd name="T19" fmla="*/ 0 h 1"/>
                <a:gd name="T20" fmla="*/ 117 w 353"/>
                <a:gd name="T21" fmla="*/ 0 h 1"/>
                <a:gd name="T22" fmla="*/ 136 w 353"/>
                <a:gd name="T23" fmla="*/ 0 h 1"/>
                <a:gd name="T24" fmla="*/ 152 w 353"/>
                <a:gd name="T25" fmla="*/ 0 h 1"/>
                <a:gd name="T26" fmla="*/ 166 w 353"/>
                <a:gd name="T27" fmla="*/ 0 h 1"/>
                <a:gd name="T28" fmla="*/ 186 w 353"/>
                <a:gd name="T29" fmla="*/ 0 h 1"/>
                <a:gd name="T30" fmla="*/ 202 w 353"/>
                <a:gd name="T31" fmla="*/ 0 h 1"/>
                <a:gd name="T32" fmla="*/ 218 w 353"/>
                <a:gd name="T33" fmla="*/ 0 h 1"/>
                <a:gd name="T34" fmla="*/ 235 w 353"/>
                <a:gd name="T35" fmla="*/ 0 h 1"/>
                <a:gd name="T36" fmla="*/ 252 w 353"/>
                <a:gd name="T37" fmla="*/ 0 h 1"/>
                <a:gd name="T38" fmla="*/ 264 w 353"/>
                <a:gd name="T39" fmla="*/ 0 h 1"/>
                <a:gd name="T40" fmla="*/ 284 w 353"/>
                <a:gd name="T41" fmla="*/ 0 h 1"/>
                <a:gd name="T42" fmla="*/ 301 w 353"/>
                <a:gd name="T43" fmla="*/ 0 h 1"/>
                <a:gd name="T44" fmla="*/ 314 w 353"/>
                <a:gd name="T45" fmla="*/ 0 h 1"/>
                <a:gd name="T46" fmla="*/ 318 w 353"/>
                <a:gd name="T47" fmla="*/ 0 h 1"/>
                <a:gd name="T48" fmla="*/ 321 w 353"/>
                <a:gd name="T49" fmla="*/ 0 h 1"/>
                <a:gd name="T50" fmla="*/ 324 w 353"/>
                <a:gd name="T51" fmla="*/ 0 h 1"/>
                <a:gd name="T52" fmla="*/ 328 w 353"/>
                <a:gd name="T53" fmla="*/ 0 h 1"/>
                <a:gd name="T54" fmla="*/ 331 w 353"/>
                <a:gd name="T55" fmla="*/ 0 h 1"/>
                <a:gd name="T56" fmla="*/ 335 w 353"/>
                <a:gd name="T57" fmla="*/ 0 h 1"/>
                <a:gd name="T58" fmla="*/ 338 w 353"/>
                <a:gd name="T59" fmla="*/ 0 h 1"/>
                <a:gd name="T60" fmla="*/ 340 w 353"/>
                <a:gd name="T61" fmla="*/ 0 h 1"/>
                <a:gd name="T62" fmla="*/ 343 w 353"/>
                <a:gd name="T63" fmla="*/ 0 h 1"/>
                <a:gd name="T64" fmla="*/ 347 w 353"/>
                <a:gd name="T65" fmla="*/ 0 h 1"/>
                <a:gd name="T66" fmla="*/ 350 w 353"/>
                <a:gd name="T67" fmla="*/ 0 h 1"/>
                <a:gd name="T68" fmla="*/ 353 w 353"/>
                <a:gd name="T69" fmla="*/ 0 h 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17" y="0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86" y="0"/>
                  </a:lnTo>
                  <a:lnTo>
                    <a:pt x="202" y="0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4" y="0"/>
                  </a:lnTo>
                  <a:lnTo>
                    <a:pt x="301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0" y="0"/>
                  </a:lnTo>
                  <a:lnTo>
                    <a:pt x="353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24"/>
            <p:cNvSpPr>
              <a:spLocks/>
            </p:cNvSpPr>
            <p:nvPr/>
          </p:nvSpPr>
          <p:spPr bwMode="auto">
            <a:xfrm>
              <a:off x="2539" y="683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12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0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25"/>
            <p:cNvSpPr>
              <a:spLocks/>
            </p:cNvSpPr>
            <p:nvPr/>
          </p:nvSpPr>
          <p:spPr bwMode="auto">
            <a:xfrm>
              <a:off x="2539" y="692"/>
              <a:ext cx="61" cy="14"/>
            </a:xfrm>
            <a:custGeom>
              <a:avLst/>
              <a:gdLst>
                <a:gd name="T0" fmla="*/ 0 w 61"/>
                <a:gd name="T1" fmla="*/ 0 h 14"/>
                <a:gd name="T2" fmla="*/ 4 w 61"/>
                <a:gd name="T3" fmla="*/ 0 h 14"/>
                <a:gd name="T4" fmla="*/ 7 w 61"/>
                <a:gd name="T5" fmla="*/ 0 h 14"/>
                <a:gd name="T6" fmla="*/ 11 w 61"/>
                <a:gd name="T7" fmla="*/ 0 h 14"/>
                <a:gd name="T8" fmla="*/ 11 w 61"/>
                <a:gd name="T9" fmla="*/ 3 h 14"/>
                <a:gd name="T10" fmla="*/ 14 w 61"/>
                <a:gd name="T11" fmla="*/ 3 h 14"/>
                <a:gd name="T12" fmla="*/ 17 w 61"/>
                <a:gd name="T13" fmla="*/ 3 h 14"/>
                <a:gd name="T14" fmla="*/ 20 w 61"/>
                <a:gd name="T15" fmla="*/ 3 h 14"/>
                <a:gd name="T16" fmla="*/ 24 w 61"/>
                <a:gd name="T17" fmla="*/ 3 h 14"/>
                <a:gd name="T18" fmla="*/ 27 w 61"/>
                <a:gd name="T19" fmla="*/ 3 h 14"/>
                <a:gd name="T20" fmla="*/ 31 w 61"/>
                <a:gd name="T21" fmla="*/ 3 h 14"/>
                <a:gd name="T22" fmla="*/ 34 w 61"/>
                <a:gd name="T23" fmla="*/ 3 h 14"/>
                <a:gd name="T24" fmla="*/ 37 w 61"/>
                <a:gd name="T25" fmla="*/ 10 h 14"/>
                <a:gd name="T26" fmla="*/ 41 w 61"/>
                <a:gd name="T27" fmla="*/ 10 h 14"/>
                <a:gd name="T28" fmla="*/ 44 w 61"/>
                <a:gd name="T29" fmla="*/ 10 h 14"/>
                <a:gd name="T30" fmla="*/ 47 w 61"/>
                <a:gd name="T31" fmla="*/ 10 h 14"/>
                <a:gd name="T32" fmla="*/ 51 w 61"/>
                <a:gd name="T33" fmla="*/ 14 h 14"/>
                <a:gd name="T34" fmla="*/ 54 w 61"/>
                <a:gd name="T35" fmla="*/ 14 h 14"/>
                <a:gd name="T36" fmla="*/ 56 w 61"/>
                <a:gd name="T37" fmla="*/ 14 h 14"/>
                <a:gd name="T38" fmla="*/ 61 w 61"/>
                <a:gd name="T39" fmla="*/ 14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4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7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7" y="10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61" y="14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26"/>
            <p:cNvSpPr>
              <a:spLocks/>
            </p:cNvSpPr>
            <p:nvPr/>
          </p:nvSpPr>
          <p:spPr bwMode="auto">
            <a:xfrm>
              <a:off x="2600" y="702"/>
              <a:ext cx="1" cy="14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14 h 14"/>
                <a:gd name="T4" fmla="*/ 0 w 1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27"/>
            <p:cNvSpPr>
              <a:spLocks/>
            </p:cNvSpPr>
            <p:nvPr/>
          </p:nvSpPr>
          <p:spPr bwMode="auto">
            <a:xfrm>
              <a:off x="2600" y="706"/>
              <a:ext cx="98" cy="72"/>
            </a:xfrm>
            <a:custGeom>
              <a:avLst/>
              <a:gdLst>
                <a:gd name="T0" fmla="*/ 0 w 98"/>
                <a:gd name="T1" fmla="*/ 0 h 72"/>
                <a:gd name="T2" fmla="*/ 0 w 98"/>
                <a:gd name="T3" fmla="*/ 6 h 72"/>
                <a:gd name="T4" fmla="*/ 2 w 98"/>
                <a:gd name="T5" fmla="*/ 6 h 72"/>
                <a:gd name="T6" fmla="*/ 5 w 98"/>
                <a:gd name="T7" fmla="*/ 6 h 72"/>
                <a:gd name="T8" fmla="*/ 9 w 98"/>
                <a:gd name="T9" fmla="*/ 6 h 72"/>
                <a:gd name="T10" fmla="*/ 9 w 98"/>
                <a:gd name="T11" fmla="*/ 10 h 72"/>
                <a:gd name="T12" fmla="*/ 12 w 98"/>
                <a:gd name="T13" fmla="*/ 10 h 72"/>
                <a:gd name="T14" fmla="*/ 15 w 98"/>
                <a:gd name="T15" fmla="*/ 10 h 72"/>
                <a:gd name="T16" fmla="*/ 19 w 98"/>
                <a:gd name="T17" fmla="*/ 10 h 72"/>
                <a:gd name="T18" fmla="*/ 22 w 98"/>
                <a:gd name="T19" fmla="*/ 10 h 72"/>
                <a:gd name="T20" fmla="*/ 22 w 98"/>
                <a:gd name="T21" fmla="*/ 16 h 72"/>
                <a:gd name="T22" fmla="*/ 26 w 98"/>
                <a:gd name="T23" fmla="*/ 16 h 72"/>
                <a:gd name="T24" fmla="*/ 26 w 98"/>
                <a:gd name="T25" fmla="*/ 20 h 72"/>
                <a:gd name="T26" fmla="*/ 29 w 98"/>
                <a:gd name="T27" fmla="*/ 20 h 72"/>
                <a:gd name="T28" fmla="*/ 32 w 98"/>
                <a:gd name="T29" fmla="*/ 20 h 72"/>
                <a:gd name="T30" fmla="*/ 35 w 98"/>
                <a:gd name="T31" fmla="*/ 20 h 72"/>
                <a:gd name="T32" fmla="*/ 39 w 98"/>
                <a:gd name="T33" fmla="*/ 20 h 72"/>
                <a:gd name="T34" fmla="*/ 39 w 98"/>
                <a:gd name="T35" fmla="*/ 26 h 72"/>
                <a:gd name="T36" fmla="*/ 42 w 98"/>
                <a:gd name="T37" fmla="*/ 26 h 72"/>
                <a:gd name="T38" fmla="*/ 45 w 98"/>
                <a:gd name="T39" fmla="*/ 33 h 72"/>
                <a:gd name="T40" fmla="*/ 49 w 98"/>
                <a:gd name="T41" fmla="*/ 33 h 72"/>
                <a:gd name="T42" fmla="*/ 49 w 98"/>
                <a:gd name="T43" fmla="*/ 36 h 72"/>
                <a:gd name="T44" fmla="*/ 52 w 98"/>
                <a:gd name="T45" fmla="*/ 36 h 72"/>
                <a:gd name="T46" fmla="*/ 56 w 98"/>
                <a:gd name="T47" fmla="*/ 36 h 72"/>
                <a:gd name="T48" fmla="*/ 59 w 98"/>
                <a:gd name="T49" fmla="*/ 36 h 72"/>
                <a:gd name="T50" fmla="*/ 59 w 98"/>
                <a:gd name="T51" fmla="*/ 43 h 72"/>
                <a:gd name="T52" fmla="*/ 62 w 98"/>
                <a:gd name="T53" fmla="*/ 43 h 72"/>
                <a:gd name="T54" fmla="*/ 64 w 98"/>
                <a:gd name="T55" fmla="*/ 43 h 72"/>
                <a:gd name="T56" fmla="*/ 64 w 98"/>
                <a:gd name="T57" fmla="*/ 46 h 72"/>
                <a:gd name="T58" fmla="*/ 69 w 98"/>
                <a:gd name="T59" fmla="*/ 46 h 72"/>
                <a:gd name="T60" fmla="*/ 71 w 98"/>
                <a:gd name="T61" fmla="*/ 53 h 72"/>
                <a:gd name="T62" fmla="*/ 76 w 98"/>
                <a:gd name="T63" fmla="*/ 53 h 72"/>
                <a:gd name="T64" fmla="*/ 78 w 98"/>
                <a:gd name="T65" fmla="*/ 57 h 72"/>
                <a:gd name="T66" fmla="*/ 81 w 98"/>
                <a:gd name="T67" fmla="*/ 57 h 72"/>
                <a:gd name="T68" fmla="*/ 81 w 98"/>
                <a:gd name="T69" fmla="*/ 62 h 72"/>
                <a:gd name="T70" fmla="*/ 86 w 98"/>
                <a:gd name="T71" fmla="*/ 62 h 72"/>
                <a:gd name="T72" fmla="*/ 88 w 98"/>
                <a:gd name="T73" fmla="*/ 65 h 72"/>
                <a:gd name="T74" fmla="*/ 91 w 98"/>
                <a:gd name="T75" fmla="*/ 65 h 72"/>
                <a:gd name="T76" fmla="*/ 95 w 98"/>
                <a:gd name="T77" fmla="*/ 72 h 72"/>
                <a:gd name="T78" fmla="*/ 98 w 98"/>
                <a:gd name="T79" fmla="*/ 72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8" h="72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5" y="20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59" y="43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53"/>
                  </a:lnTo>
                  <a:lnTo>
                    <a:pt x="76" y="53"/>
                  </a:lnTo>
                  <a:lnTo>
                    <a:pt x="78" y="57"/>
                  </a:lnTo>
                  <a:lnTo>
                    <a:pt x="81" y="57"/>
                  </a:lnTo>
                  <a:lnTo>
                    <a:pt x="81" y="62"/>
                  </a:lnTo>
                  <a:lnTo>
                    <a:pt x="86" y="62"/>
                  </a:lnTo>
                  <a:lnTo>
                    <a:pt x="88" y="65"/>
                  </a:lnTo>
                  <a:lnTo>
                    <a:pt x="91" y="65"/>
                  </a:lnTo>
                  <a:lnTo>
                    <a:pt x="95" y="72"/>
                  </a:lnTo>
                  <a:lnTo>
                    <a:pt x="98" y="72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Rectangle 28"/>
            <p:cNvSpPr>
              <a:spLocks noChangeArrowheads="1"/>
            </p:cNvSpPr>
            <p:nvPr/>
          </p:nvSpPr>
          <p:spPr bwMode="auto">
            <a:xfrm>
              <a:off x="2695" y="771"/>
              <a:ext cx="3" cy="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de-DE"/>
            </a:p>
          </p:txBody>
        </p:sp>
        <p:sp>
          <p:nvSpPr>
            <p:cNvPr id="7203" name="Freeform 29"/>
            <p:cNvSpPr>
              <a:spLocks/>
            </p:cNvSpPr>
            <p:nvPr/>
          </p:nvSpPr>
          <p:spPr bwMode="auto">
            <a:xfrm>
              <a:off x="2698" y="778"/>
              <a:ext cx="175" cy="261"/>
            </a:xfrm>
            <a:custGeom>
              <a:avLst/>
              <a:gdLst>
                <a:gd name="T0" fmla="*/ 0 w 175"/>
                <a:gd name="T1" fmla="*/ 3 h 261"/>
                <a:gd name="T2" fmla="*/ 7 w 175"/>
                <a:gd name="T3" fmla="*/ 10 h 261"/>
                <a:gd name="T4" fmla="*/ 10 w 175"/>
                <a:gd name="T5" fmla="*/ 17 h 261"/>
                <a:gd name="T6" fmla="*/ 17 w 175"/>
                <a:gd name="T7" fmla="*/ 20 h 261"/>
                <a:gd name="T8" fmla="*/ 23 w 175"/>
                <a:gd name="T9" fmla="*/ 27 h 261"/>
                <a:gd name="T10" fmla="*/ 27 w 175"/>
                <a:gd name="T11" fmla="*/ 30 h 261"/>
                <a:gd name="T12" fmla="*/ 30 w 175"/>
                <a:gd name="T13" fmla="*/ 37 h 261"/>
                <a:gd name="T14" fmla="*/ 37 w 175"/>
                <a:gd name="T15" fmla="*/ 40 h 261"/>
                <a:gd name="T16" fmla="*/ 40 w 175"/>
                <a:gd name="T17" fmla="*/ 47 h 261"/>
                <a:gd name="T18" fmla="*/ 47 w 175"/>
                <a:gd name="T19" fmla="*/ 50 h 261"/>
                <a:gd name="T20" fmla="*/ 49 w 175"/>
                <a:gd name="T21" fmla="*/ 57 h 261"/>
                <a:gd name="T22" fmla="*/ 52 w 175"/>
                <a:gd name="T23" fmla="*/ 66 h 261"/>
                <a:gd name="T24" fmla="*/ 59 w 175"/>
                <a:gd name="T25" fmla="*/ 74 h 261"/>
                <a:gd name="T26" fmla="*/ 64 w 175"/>
                <a:gd name="T27" fmla="*/ 76 h 261"/>
                <a:gd name="T28" fmla="*/ 69 w 175"/>
                <a:gd name="T29" fmla="*/ 83 h 261"/>
                <a:gd name="T30" fmla="*/ 76 w 175"/>
                <a:gd name="T31" fmla="*/ 93 h 261"/>
                <a:gd name="T32" fmla="*/ 79 w 175"/>
                <a:gd name="T33" fmla="*/ 96 h 261"/>
                <a:gd name="T34" fmla="*/ 83 w 175"/>
                <a:gd name="T35" fmla="*/ 106 h 261"/>
                <a:gd name="T36" fmla="*/ 89 w 175"/>
                <a:gd name="T37" fmla="*/ 113 h 261"/>
                <a:gd name="T38" fmla="*/ 96 w 175"/>
                <a:gd name="T39" fmla="*/ 123 h 261"/>
                <a:gd name="T40" fmla="*/ 103 w 175"/>
                <a:gd name="T41" fmla="*/ 130 h 261"/>
                <a:gd name="T42" fmla="*/ 106 w 175"/>
                <a:gd name="T43" fmla="*/ 140 h 261"/>
                <a:gd name="T44" fmla="*/ 113 w 175"/>
                <a:gd name="T45" fmla="*/ 150 h 261"/>
                <a:gd name="T46" fmla="*/ 120 w 175"/>
                <a:gd name="T47" fmla="*/ 159 h 261"/>
                <a:gd name="T48" fmla="*/ 126 w 175"/>
                <a:gd name="T49" fmla="*/ 169 h 261"/>
                <a:gd name="T50" fmla="*/ 128 w 175"/>
                <a:gd name="T51" fmla="*/ 179 h 261"/>
                <a:gd name="T52" fmla="*/ 140 w 175"/>
                <a:gd name="T53" fmla="*/ 189 h 261"/>
                <a:gd name="T54" fmla="*/ 145 w 175"/>
                <a:gd name="T55" fmla="*/ 199 h 261"/>
                <a:gd name="T56" fmla="*/ 152 w 175"/>
                <a:gd name="T57" fmla="*/ 214 h 261"/>
                <a:gd name="T58" fmla="*/ 155 w 175"/>
                <a:gd name="T59" fmla="*/ 226 h 261"/>
                <a:gd name="T60" fmla="*/ 165 w 175"/>
                <a:gd name="T61" fmla="*/ 241 h 261"/>
                <a:gd name="T62" fmla="*/ 172 w 175"/>
                <a:gd name="T63" fmla="*/ 251 h 2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5" h="261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40"/>
                  </a:lnTo>
                  <a:lnTo>
                    <a:pt x="37" y="47"/>
                  </a:lnTo>
                  <a:lnTo>
                    <a:pt x="40" y="47"/>
                  </a:lnTo>
                  <a:lnTo>
                    <a:pt x="42" y="50"/>
                  </a:lnTo>
                  <a:lnTo>
                    <a:pt x="47" y="50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49" y="64"/>
                  </a:lnTo>
                  <a:lnTo>
                    <a:pt x="52" y="66"/>
                  </a:lnTo>
                  <a:lnTo>
                    <a:pt x="57" y="66"/>
                  </a:lnTo>
                  <a:lnTo>
                    <a:pt x="59" y="74"/>
                  </a:lnTo>
                  <a:lnTo>
                    <a:pt x="64" y="74"/>
                  </a:lnTo>
                  <a:lnTo>
                    <a:pt x="64" y="76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3" y="86"/>
                  </a:lnTo>
                  <a:lnTo>
                    <a:pt x="76" y="93"/>
                  </a:lnTo>
                  <a:lnTo>
                    <a:pt x="76" y="96"/>
                  </a:lnTo>
                  <a:lnTo>
                    <a:pt x="79" y="96"/>
                  </a:lnTo>
                  <a:lnTo>
                    <a:pt x="83" y="103"/>
                  </a:lnTo>
                  <a:lnTo>
                    <a:pt x="83" y="106"/>
                  </a:lnTo>
                  <a:lnTo>
                    <a:pt x="86" y="113"/>
                  </a:lnTo>
                  <a:lnTo>
                    <a:pt x="89" y="113"/>
                  </a:lnTo>
                  <a:lnTo>
                    <a:pt x="93" y="120"/>
                  </a:lnTo>
                  <a:lnTo>
                    <a:pt x="96" y="123"/>
                  </a:lnTo>
                  <a:lnTo>
                    <a:pt x="99" y="130"/>
                  </a:lnTo>
                  <a:lnTo>
                    <a:pt x="103" y="130"/>
                  </a:lnTo>
                  <a:lnTo>
                    <a:pt x="103" y="140"/>
                  </a:lnTo>
                  <a:lnTo>
                    <a:pt x="106" y="140"/>
                  </a:lnTo>
                  <a:lnTo>
                    <a:pt x="109" y="143"/>
                  </a:lnTo>
                  <a:lnTo>
                    <a:pt x="113" y="150"/>
                  </a:lnTo>
                  <a:lnTo>
                    <a:pt x="116" y="152"/>
                  </a:lnTo>
                  <a:lnTo>
                    <a:pt x="120" y="159"/>
                  </a:lnTo>
                  <a:lnTo>
                    <a:pt x="123" y="162"/>
                  </a:lnTo>
                  <a:lnTo>
                    <a:pt x="126" y="169"/>
                  </a:lnTo>
                  <a:lnTo>
                    <a:pt x="126" y="176"/>
                  </a:lnTo>
                  <a:lnTo>
                    <a:pt x="128" y="179"/>
                  </a:lnTo>
                  <a:lnTo>
                    <a:pt x="133" y="185"/>
                  </a:lnTo>
                  <a:lnTo>
                    <a:pt x="140" y="189"/>
                  </a:lnTo>
                  <a:lnTo>
                    <a:pt x="142" y="196"/>
                  </a:lnTo>
                  <a:lnTo>
                    <a:pt x="145" y="199"/>
                  </a:lnTo>
                  <a:lnTo>
                    <a:pt x="149" y="209"/>
                  </a:lnTo>
                  <a:lnTo>
                    <a:pt x="152" y="214"/>
                  </a:lnTo>
                  <a:lnTo>
                    <a:pt x="152" y="221"/>
                  </a:lnTo>
                  <a:lnTo>
                    <a:pt x="155" y="226"/>
                  </a:lnTo>
                  <a:lnTo>
                    <a:pt x="158" y="231"/>
                  </a:lnTo>
                  <a:lnTo>
                    <a:pt x="165" y="241"/>
                  </a:lnTo>
                  <a:lnTo>
                    <a:pt x="169" y="245"/>
                  </a:lnTo>
                  <a:lnTo>
                    <a:pt x="172" y="251"/>
                  </a:lnTo>
                  <a:lnTo>
                    <a:pt x="175" y="261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0"/>
            <p:cNvSpPr>
              <a:spLocks/>
            </p:cNvSpPr>
            <p:nvPr/>
          </p:nvSpPr>
          <p:spPr bwMode="auto">
            <a:xfrm>
              <a:off x="2873" y="1029"/>
              <a:ext cx="1" cy="14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14 h 14"/>
                <a:gd name="T4" fmla="*/ 0 w 1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1"/>
            <p:cNvSpPr>
              <a:spLocks/>
            </p:cNvSpPr>
            <p:nvPr/>
          </p:nvSpPr>
          <p:spPr bwMode="auto">
            <a:xfrm>
              <a:off x="2873" y="1039"/>
              <a:ext cx="277" cy="741"/>
            </a:xfrm>
            <a:custGeom>
              <a:avLst/>
              <a:gdLst>
                <a:gd name="T0" fmla="*/ 4 w 277"/>
                <a:gd name="T1" fmla="*/ 4 h 741"/>
                <a:gd name="T2" fmla="*/ 10 w 277"/>
                <a:gd name="T3" fmla="*/ 21 h 741"/>
                <a:gd name="T4" fmla="*/ 17 w 277"/>
                <a:gd name="T5" fmla="*/ 36 h 741"/>
                <a:gd name="T6" fmla="*/ 27 w 277"/>
                <a:gd name="T7" fmla="*/ 51 h 741"/>
                <a:gd name="T8" fmla="*/ 34 w 277"/>
                <a:gd name="T9" fmla="*/ 66 h 741"/>
                <a:gd name="T10" fmla="*/ 39 w 277"/>
                <a:gd name="T11" fmla="*/ 83 h 741"/>
                <a:gd name="T12" fmla="*/ 51 w 277"/>
                <a:gd name="T13" fmla="*/ 103 h 741"/>
                <a:gd name="T14" fmla="*/ 56 w 277"/>
                <a:gd name="T15" fmla="*/ 115 h 741"/>
                <a:gd name="T16" fmla="*/ 66 w 277"/>
                <a:gd name="T17" fmla="*/ 139 h 741"/>
                <a:gd name="T18" fmla="*/ 76 w 277"/>
                <a:gd name="T19" fmla="*/ 159 h 741"/>
                <a:gd name="T20" fmla="*/ 83 w 277"/>
                <a:gd name="T21" fmla="*/ 179 h 741"/>
                <a:gd name="T22" fmla="*/ 93 w 277"/>
                <a:gd name="T23" fmla="*/ 198 h 741"/>
                <a:gd name="T24" fmla="*/ 103 w 277"/>
                <a:gd name="T25" fmla="*/ 225 h 741"/>
                <a:gd name="T26" fmla="*/ 110 w 277"/>
                <a:gd name="T27" fmla="*/ 245 h 741"/>
                <a:gd name="T28" fmla="*/ 120 w 277"/>
                <a:gd name="T29" fmla="*/ 272 h 741"/>
                <a:gd name="T30" fmla="*/ 129 w 277"/>
                <a:gd name="T31" fmla="*/ 297 h 741"/>
                <a:gd name="T32" fmla="*/ 139 w 277"/>
                <a:gd name="T33" fmla="*/ 321 h 741"/>
                <a:gd name="T34" fmla="*/ 152 w 277"/>
                <a:gd name="T35" fmla="*/ 353 h 741"/>
                <a:gd name="T36" fmla="*/ 159 w 277"/>
                <a:gd name="T37" fmla="*/ 377 h 741"/>
                <a:gd name="T38" fmla="*/ 172 w 277"/>
                <a:gd name="T39" fmla="*/ 410 h 741"/>
                <a:gd name="T40" fmla="*/ 179 w 277"/>
                <a:gd name="T41" fmla="*/ 439 h 741"/>
                <a:gd name="T42" fmla="*/ 191 w 277"/>
                <a:gd name="T43" fmla="*/ 469 h 741"/>
                <a:gd name="T44" fmla="*/ 201 w 277"/>
                <a:gd name="T45" fmla="*/ 505 h 741"/>
                <a:gd name="T46" fmla="*/ 215 w 277"/>
                <a:gd name="T47" fmla="*/ 542 h 741"/>
                <a:gd name="T48" fmla="*/ 228 w 277"/>
                <a:gd name="T49" fmla="*/ 579 h 741"/>
                <a:gd name="T50" fmla="*/ 238 w 277"/>
                <a:gd name="T51" fmla="*/ 614 h 741"/>
                <a:gd name="T52" fmla="*/ 250 w 277"/>
                <a:gd name="T53" fmla="*/ 655 h 741"/>
                <a:gd name="T54" fmla="*/ 258 w 277"/>
                <a:gd name="T55" fmla="*/ 684 h 741"/>
                <a:gd name="T56" fmla="*/ 262 w 277"/>
                <a:gd name="T57" fmla="*/ 694 h 741"/>
                <a:gd name="T58" fmla="*/ 265 w 277"/>
                <a:gd name="T59" fmla="*/ 700 h 741"/>
                <a:gd name="T60" fmla="*/ 272 w 277"/>
                <a:gd name="T61" fmla="*/ 721 h 741"/>
                <a:gd name="T62" fmla="*/ 277 w 277"/>
                <a:gd name="T63" fmla="*/ 729 h 741"/>
                <a:gd name="T64" fmla="*/ 277 w 277"/>
                <a:gd name="T65" fmla="*/ 741 h 7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7" h="741">
                  <a:moveTo>
                    <a:pt x="0" y="0"/>
                  </a:moveTo>
                  <a:lnTo>
                    <a:pt x="4" y="4"/>
                  </a:lnTo>
                  <a:lnTo>
                    <a:pt x="7" y="10"/>
                  </a:lnTo>
                  <a:lnTo>
                    <a:pt x="10" y="21"/>
                  </a:lnTo>
                  <a:lnTo>
                    <a:pt x="14" y="27"/>
                  </a:lnTo>
                  <a:lnTo>
                    <a:pt x="17" y="36"/>
                  </a:lnTo>
                  <a:lnTo>
                    <a:pt x="24" y="46"/>
                  </a:lnTo>
                  <a:lnTo>
                    <a:pt x="27" y="51"/>
                  </a:lnTo>
                  <a:lnTo>
                    <a:pt x="27" y="59"/>
                  </a:lnTo>
                  <a:lnTo>
                    <a:pt x="34" y="66"/>
                  </a:lnTo>
                  <a:lnTo>
                    <a:pt x="36" y="73"/>
                  </a:lnTo>
                  <a:lnTo>
                    <a:pt x="39" y="83"/>
                  </a:lnTo>
                  <a:lnTo>
                    <a:pt x="46" y="93"/>
                  </a:lnTo>
                  <a:lnTo>
                    <a:pt x="51" y="103"/>
                  </a:lnTo>
                  <a:lnTo>
                    <a:pt x="53" y="112"/>
                  </a:lnTo>
                  <a:lnTo>
                    <a:pt x="56" y="115"/>
                  </a:lnTo>
                  <a:lnTo>
                    <a:pt x="63" y="129"/>
                  </a:lnTo>
                  <a:lnTo>
                    <a:pt x="66" y="139"/>
                  </a:lnTo>
                  <a:lnTo>
                    <a:pt x="70" y="149"/>
                  </a:lnTo>
                  <a:lnTo>
                    <a:pt x="76" y="159"/>
                  </a:lnTo>
                  <a:lnTo>
                    <a:pt x="76" y="169"/>
                  </a:lnTo>
                  <a:lnTo>
                    <a:pt x="83" y="179"/>
                  </a:lnTo>
                  <a:lnTo>
                    <a:pt x="86" y="189"/>
                  </a:lnTo>
                  <a:lnTo>
                    <a:pt x="93" y="198"/>
                  </a:lnTo>
                  <a:lnTo>
                    <a:pt x="100" y="208"/>
                  </a:lnTo>
                  <a:lnTo>
                    <a:pt x="103" y="225"/>
                  </a:lnTo>
                  <a:lnTo>
                    <a:pt x="105" y="235"/>
                  </a:lnTo>
                  <a:lnTo>
                    <a:pt x="110" y="245"/>
                  </a:lnTo>
                  <a:lnTo>
                    <a:pt x="115" y="255"/>
                  </a:lnTo>
                  <a:lnTo>
                    <a:pt x="120" y="272"/>
                  </a:lnTo>
                  <a:lnTo>
                    <a:pt x="125" y="281"/>
                  </a:lnTo>
                  <a:lnTo>
                    <a:pt x="129" y="297"/>
                  </a:lnTo>
                  <a:lnTo>
                    <a:pt x="132" y="311"/>
                  </a:lnTo>
                  <a:lnTo>
                    <a:pt x="139" y="321"/>
                  </a:lnTo>
                  <a:lnTo>
                    <a:pt x="145" y="338"/>
                  </a:lnTo>
                  <a:lnTo>
                    <a:pt x="152" y="353"/>
                  </a:lnTo>
                  <a:lnTo>
                    <a:pt x="152" y="363"/>
                  </a:lnTo>
                  <a:lnTo>
                    <a:pt x="159" y="377"/>
                  </a:lnTo>
                  <a:lnTo>
                    <a:pt x="166" y="393"/>
                  </a:lnTo>
                  <a:lnTo>
                    <a:pt x="172" y="410"/>
                  </a:lnTo>
                  <a:lnTo>
                    <a:pt x="176" y="424"/>
                  </a:lnTo>
                  <a:lnTo>
                    <a:pt x="179" y="439"/>
                  </a:lnTo>
                  <a:lnTo>
                    <a:pt x="186" y="456"/>
                  </a:lnTo>
                  <a:lnTo>
                    <a:pt x="191" y="469"/>
                  </a:lnTo>
                  <a:lnTo>
                    <a:pt x="198" y="488"/>
                  </a:lnTo>
                  <a:lnTo>
                    <a:pt x="201" y="505"/>
                  </a:lnTo>
                  <a:lnTo>
                    <a:pt x="208" y="522"/>
                  </a:lnTo>
                  <a:lnTo>
                    <a:pt x="215" y="542"/>
                  </a:lnTo>
                  <a:lnTo>
                    <a:pt x="221" y="559"/>
                  </a:lnTo>
                  <a:lnTo>
                    <a:pt x="228" y="579"/>
                  </a:lnTo>
                  <a:lnTo>
                    <a:pt x="231" y="591"/>
                  </a:lnTo>
                  <a:lnTo>
                    <a:pt x="238" y="614"/>
                  </a:lnTo>
                  <a:lnTo>
                    <a:pt x="245" y="635"/>
                  </a:lnTo>
                  <a:lnTo>
                    <a:pt x="250" y="655"/>
                  </a:lnTo>
                  <a:lnTo>
                    <a:pt x="255" y="674"/>
                  </a:lnTo>
                  <a:lnTo>
                    <a:pt x="258" y="684"/>
                  </a:lnTo>
                  <a:lnTo>
                    <a:pt x="258" y="691"/>
                  </a:lnTo>
                  <a:lnTo>
                    <a:pt x="262" y="694"/>
                  </a:lnTo>
                  <a:lnTo>
                    <a:pt x="262" y="700"/>
                  </a:lnTo>
                  <a:lnTo>
                    <a:pt x="265" y="700"/>
                  </a:lnTo>
                  <a:lnTo>
                    <a:pt x="267" y="710"/>
                  </a:lnTo>
                  <a:lnTo>
                    <a:pt x="272" y="721"/>
                  </a:lnTo>
                  <a:lnTo>
                    <a:pt x="274" y="726"/>
                  </a:lnTo>
                  <a:lnTo>
                    <a:pt x="277" y="729"/>
                  </a:lnTo>
                  <a:lnTo>
                    <a:pt x="277" y="736"/>
                  </a:lnTo>
                  <a:lnTo>
                    <a:pt x="277" y="741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2"/>
            <p:cNvSpPr>
              <a:spLocks/>
            </p:cNvSpPr>
            <p:nvPr/>
          </p:nvSpPr>
          <p:spPr bwMode="auto">
            <a:xfrm>
              <a:off x="3150" y="1780"/>
              <a:ext cx="675" cy="342"/>
            </a:xfrm>
            <a:custGeom>
              <a:avLst/>
              <a:gdLst>
                <a:gd name="T0" fmla="*/ 4 w 675"/>
                <a:gd name="T1" fmla="*/ 5 h 342"/>
                <a:gd name="T2" fmla="*/ 10 w 675"/>
                <a:gd name="T3" fmla="*/ 15 h 342"/>
                <a:gd name="T4" fmla="*/ 17 w 675"/>
                <a:gd name="T5" fmla="*/ 25 h 342"/>
                <a:gd name="T6" fmla="*/ 24 w 675"/>
                <a:gd name="T7" fmla="*/ 35 h 342"/>
                <a:gd name="T8" fmla="*/ 27 w 675"/>
                <a:gd name="T9" fmla="*/ 45 h 342"/>
                <a:gd name="T10" fmla="*/ 34 w 675"/>
                <a:gd name="T11" fmla="*/ 56 h 342"/>
                <a:gd name="T12" fmla="*/ 44 w 675"/>
                <a:gd name="T13" fmla="*/ 64 h 342"/>
                <a:gd name="T14" fmla="*/ 50 w 675"/>
                <a:gd name="T15" fmla="*/ 81 h 342"/>
                <a:gd name="T16" fmla="*/ 59 w 675"/>
                <a:gd name="T17" fmla="*/ 91 h 342"/>
                <a:gd name="T18" fmla="*/ 73 w 675"/>
                <a:gd name="T19" fmla="*/ 101 h 342"/>
                <a:gd name="T20" fmla="*/ 79 w 675"/>
                <a:gd name="T21" fmla="*/ 111 h 342"/>
                <a:gd name="T22" fmla="*/ 96 w 675"/>
                <a:gd name="T23" fmla="*/ 121 h 342"/>
                <a:gd name="T24" fmla="*/ 106 w 675"/>
                <a:gd name="T25" fmla="*/ 138 h 342"/>
                <a:gd name="T26" fmla="*/ 120 w 675"/>
                <a:gd name="T27" fmla="*/ 147 h 342"/>
                <a:gd name="T28" fmla="*/ 135 w 675"/>
                <a:gd name="T29" fmla="*/ 157 h 342"/>
                <a:gd name="T30" fmla="*/ 149 w 675"/>
                <a:gd name="T31" fmla="*/ 167 h 342"/>
                <a:gd name="T32" fmla="*/ 169 w 675"/>
                <a:gd name="T33" fmla="*/ 180 h 342"/>
                <a:gd name="T34" fmla="*/ 186 w 675"/>
                <a:gd name="T35" fmla="*/ 194 h 342"/>
                <a:gd name="T36" fmla="*/ 206 w 675"/>
                <a:gd name="T37" fmla="*/ 204 h 342"/>
                <a:gd name="T38" fmla="*/ 228 w 675"/>
                <a:gd name="T39" fmla="*/ 214 h 342"/>
                <a:gd name="T40" fmla="*/ 252 w 675"/>
                <a:gd name="T41" fmla="*/ 223 h 342"/>
                <a:gd name="T42" fmla="*/ 275 w 675"/>
                <a:gd name="T43" fmla="*/ 240 h 342"/>
                <a:gd name="T44" fmla="*/ 304 w 675"/>
                <a:gd name="T45" fmla="*/ 250 h 342"/>
                <a:gd name="T46" fmla="*/ 334 w 675"/>
                <a:gd name="T47" fmla="*/ 260 h 342"/>
                <a:gd name="T48" fmla="*/ 368 w 675"/>
                <a:gd name="T49" fmla="*/ 270 h 342"/>
                <a:gd name="T50" fmla="*/ 400 w 675"/>
                <a:gd name="T51" fmla="*/ 280 h 342"/>
                <a:gd name="T52" fmla="*/ 430 w 675"/>
                <a:gd name="T53" fmla="*/ 292 h 342"/>
                <a:gd name="T54" fmla="*/ 466 w 675"/>
                <a:gd name="T55" fmla="*/ 302 h 342"/>
                <a:gd name="T56" fmla="*/ 499 w 675"/>
                <a:gd name="T57" fmla="*/ 305 h 342"/>
                <a:gd name="T58" fmla="*/ 530 w 675"/>
                <a:gd name="T59" fmla="*/ 312 h 342"/>
                <a:gd name="T60" fmla="*/ 565 w 675"/>
                <a:gd name="T61" fmla="*/ 322 h 342"/>
                <a:gd name="T62" fmla="*/ 599 w 675"/>
                <a:gd name="T63" fmla="*/ 326 h 342"/>
                <a:gd name="T64" fmla="*/ 628 w 675"/>
                <a:gd name="T65" fmla="*/ 332 h 342"/>
                <a:gd name="T66" fmla="*/ 661 w 675"/>
                <a:gd name="T67" fmla="*/ 342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75" h="342">
                  <a:moveTo>
                    <a:pt x="0" y="0"/>
                  </a:moveTo>
                  <a:lnTo>
                    <a:pt x="4" y="5"/>
                  </a:lnTo>
                  <a:lnTo>
                    <a:pt x="7" y="9"/>
                  </a:lnTo>
                  <a:lnTo>
                    <a:pt x="10" y="15"/>
                  </a:lnTo>
                  <a:lnTo>
                    <a:pt x="14" y="22"/>
                  </a:lnTo>
                  <a:lnTo>
                    <a:pt x="17" y="25"/>
                  </a:lnTo>
                  <a:lnTo>
                    <a:pt x="20" y="32"/>
                  </a:lnTo>
                  <a:lnTo>
                    <a:pt x="24" y="35"/>
                  </a:lnTo>
                  <a:lnTo>
                    <a:pt x="24" y="42"/>
                  </a:lnTo>
                  <a:lnTo>
                    <a:pt x="27" y="45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40" y="62"/>
                  </a:lnTo>
                  <a:lnTo>
                    <a:pt x="44" y="64"/>
                  </a:lnTo>
                  <a:lnTo>
                    <a:pt x="50" y="78"/>
                  </a:lnTo>
                  <a:lnTo>
                    <a:pt x="50" y="81"/>
                  </a:lnTo>
                  <a:lnTo>
                    <a:pt x="57" y="88"/>
                  </a:lnTo>
                  <a:lnTo>
                    <a:pt x="59" y="91"/>
                  </a:lnTo>
                  <a:lnTo>
                    <a:pt x="66" y="98"/>
                  </a:lnTo>
                  <a:lnTo>
                    <a:pt x="73" y="101"/>
                  </a:lnTo>
                  <a:lnTo>
                    <a:pt x="76" y="108"/>
                  </a:lnTo>
                  <a:lnTo>
                    <a:pt x="79" y="111"/>
                  </a:lnTo>
                  <a:lnTo>
                    <a:pt x="86" y="121"/>
                  </a:lnTo>
                  <a:lnTo>
                    <a:pt x="96" y="121"/>
                  </a:lnTo>
                  <a:lnTo>
                    <a:pt x="100" y="128"/>
                  </a:lnTo>
                  <a:lnTo>
                    <a:pt x="106" y="138"/>
                  </a:lnTo>
                  <a:lnTo>
                    <a:pt x="113" y="145"/>
                  </a:lnTo>
                  <a:lnTo>
                    <a:pt x="120" y="147"/>
                  </a:lnTo>
                  <a:lnTo>
                    <a:pt x="127" y="154"/>
                  </a:lnTo>
                  <a:lnTo>
                    <a:pt x="135" y="157"/>
                  </a:lnTo>
                  <a:lnTo>
                    <a:pt x="142" y="164"/>
                  </a:lnTo>
                  <a:lnTo>
                    <a:pt x="149" y="167"/>
                  </a:lnTo>
                  <a:lnTo>
                    <a:pt x="159" y="174"/>
                  </a:lnTo>
                  <a:lnTo>
                    <a:pt x="169" y="180"/>
                  </a:lnTo>
                  <a:lnTo>
                    <a:pt x="176" y="191"/>
                  </a:lnTo>
                  <a:lnTo>
                    <a:pt x="186" y="194"/>
                  </a:lnTo>
                  <a:lnTo>
                    <a:pt x="196" y="200"/>
                  </a:lnTo>
                  <a:lnTo>
                    <a:pt x="206" y="204"/>
                  </a:lnTo>
                  <a:lnTo>
                    <a:pt x="218" y="211"/>
                  </a:lnTo>
                  <a:lnTo>
                    <a:pt x="228" y="214"/>
                  </a:lnTo>
                  <a:lnTo>
                    <a:pt x="238" y="221"/>
                  </a:lnTo>
                  <a:lnTo>
                    <a:pt x="252" y="223"/>
                  </a:lnTo>
                  <a:lnTo>
                    <a:pt x="265" y="231"/>
                  </a:lnTo>
                  <a:lnTo>
                    <a:pt x="275" y="240"/>
                  </a:lnTo>
                  <a:lnTo>
                    <a:pt x="292" y="240"/>
                  </a:lnTo>
                  <a:lnTo>
                    <a:pt x="304" y="250"/>
                  </a:lnTo>
                  <a:lnTo>
                    <a:pt x="317" y="256"/>
                  </a:lnTo>
                  <a:lnTo>
                    <a:pt x="334" y="260"/>
                  </a:lnTo>
                  <a:lnTo>
                    <a:pt x="351" y="267"/>
                  </a:lnTo>
                  <a:lnTo>
                    <a:pt x="368" y="270"/>
                  </a:lnTo>
                  <a:lnTo>
                    <a:pt x="380" y="276"/>
                  </a:lnTo>
                  <a:lnTo>
                    <a:pt x="400" y="280"/>
                  </a:lnTo>
                  <a:lnTo>
                    <a:pt x="417" y="285"/>
                  </a:lnTo>
                  <a:lnTo>
                    <a:pt x="430" y="292"/>
                  </a:lnTo>
                  <a:lnTo>
                    <a:pt x="449" y="297"/>
                  </a:lnTo>
                  <a:lnTo>
                    <a:pt x="466" y="302"/>
                  </a:lnTo>
                  <a:lnTo>
                    <a:pt x="479" y="302"/>
                  </a:lnTo>
                  <a:lnTo>
                    <a:pt x="499" y="305"/>
                  </a:lnTo>
                  <a:lnTo>
                    <a:pt x="516" y="312"/>
                  </a:lnTo>
                  <a:lnTo>
                    <a:pt x="530" y="312"/>
                  </a:lnTo>
                  <a:lnTo>
                    <a:pt x="549" y="316"/>
                  </a:lnTo>
                  <a:lnTo>
                    <a:pt x="565" y="322"/>
                  </a:lnTo>
                  <a:lnTo>
                    <a:pt x="579" y="326"/>
                  </a:lnTo>
                  <a:lnTo>
                    <a:pt x="599" y="326"/>
                  </a:lnTo>
                  <a:lnTo>
                    <a:pt x="611" y="332"/>
                  </a:lnTo>
                  <a:lnTo>
                    <a:pt x="628" y="332"/>
                  </a:lnTo>
                  <a:lnTo>
                    <a:pt x="648" y="339"/>
                  </a:lnTo>
                  <a:lnTo>
                    <a:pt x="661" y="342"/>
                  </a:lnTo>
                  <a:lnTo>
                    <a:pt x="675" y="342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33"/>
            <p:cNvSpPr>
              <a:spLocks noChangeShapeType="1"/>
            </p:cNvSpPr>
            <p:nvPr/>
          </p:nvSpPr>
          <p:spPr bwMode="auto">
            <a:xfrm>
              <a:off x="3825" y="2122"/>
              <a:ext cx="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34"/>
            <p:cNvSpPr>
              <a:spLocks/>
            </p:cNvSpPr>
            <p:nvPr/>
          </p:nvSpPr>
          <p:spPr bwMode="auto">
            <a:xfrm>
              <a:off x="2041" y="2284"/>
              <a:ext cx="39" cy="60"/>
            </a:xfrm>
            <a:custGeom>
              <a:avLst/>
              <a:gdLst>
                <a:gd name="T0" fmla="*/ 17 w 39"/>
                <a:gd name="T1" fmla="*/ 0 h 60"/>
                <a:gd name="T2" fmla="*/ 9 w 39"/>
                <a:gd name="T3" fmla="*/ 4 h 60"/>
                <a:gd name="T4" fmla="*/ 7 w 39"/>
                <a:gd name="T5" fmla="*/ 10 h 60"/>
                <a:gd name="T6" fmla="*/ 0 w 39"/>
                <a:gd name="T7" fmla="*/ 24 h 60"/>
                <a:gd name="T8" fmla="*/ 0 w 39"/>
                <a:gd name="T9" fmla="*/ 33 h 60"/>
                <a:gd name="T10" fmla="*/ 7 w 39"/>
                <a:gd name="T11" fmla="*/ 43 h 60"/>
                <a:gd name="T12" fmla="*/ 9 w 39"/>
                <a:gd name="T13" fmla="*/ 53 h 60"/>
                <a:gd name="T14" fmla="*/ 17 w 39"/>
                <a:gd name="T15" fmla="*/ 60 h 60"/>
                <a:gd name="T16" fmla="*/ 21 w 39"/>
                <a:gd name="T17" fmla="*/ 60 h 60"/>
                <a:gd name="T18" fmla="*/ 29 w 39"/>
                <a:gd name="T19" fmla="*/ 53 h 60"/>
                <a:gd name="T20" fmla="*/ 36 w 39"/>
                <a:gd name="T21" fmla="*/ 43 h 60"/>
                <a:gd name="T22" fmla="*/ 39 w 39"/>
                <a:gd name="T23" fmla="*/ 33 h 60"/>
                <a:gd name="T24" fmla="*/ 39 w 39"/>
                <a:gd name="T25" fmla="*/ 24 h 60"/>
                <a:gd name="T26" fmla="*/ 36 w 39"/>
                <a:gd name="T27" fmla="*/ 10 h 60"/>
                <a:gd name="T28" fmla="*/ 29 w 39"/>
                <a:gd name="T29" fmla="*/ 4 h 60"/>
                <a:gd name="T30" fmla="*/ 21 w 39"/>
                <a:gd name="T31" fmla="*/ 0 h 60"/>
                <a:gd name="T32" fmla="*/ 17 w 39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60">
                  <a:moveTo>
                    <a:pt x="17" y="0"/>
                  </a:moveTo>
                  <a:lnTo>
                    <a:pt x="9" y="4"/>
                  </a:lnTo>
                  <a:lnTo>
                    <a:pt x="7" y="10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7" y="43"/>
                  </a:lnTo>
                  <a:lnTo>
                    <a:pt x="9" y="53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9" y="53"/>
                  </a:lnTo>
                  <a:lnTo>
                    <a:pt x="36" y="43"/>
                  </a:lnTo>
                  <a:lnTo>
                    <a:pt x="39" y="33"/>
                  </a:lnTo>
                  <a:lnTo>
                    <a:pt x="39" y="24"/>
                  </a:lnTo>
                  <a:lnTo>
                    <a:pt x="36" y="10"/>
                  </a:lnTo>
                  <a:lnTo>
                    <a:pt x="29" y="4"/>
                  </a:lnTo>
                  <a:lnTo>
                    <a:pt x="21" y="0"/>
                  </a:lnTo>
                  <a:lnTo>
                    <a:pt x="17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35"/>
            <p:cNvSpPr>
              <a:spLocks noChangeShapeType="1"/>
            </p:cNvSpPr>
            <p:nvPr/>
          </p:nvSpPr>
          <p:spPr bwMode="auto">
            <a:xfrm flipH="1">
              <a:off x="2041" y="2284"/>
              <a:ext cx="39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36"/>
            <p:cNvSpPr>
              <a:spLocks/>
            </p:cNvSpPr>
            <p:nvPr/>
          </p:nvSpPr>
          <p:spPr bwMode="auto">
            <a:xfrm>
              <a:off x="2097" y="2333"/>
              <a:ext cx="3" cy="11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4 h 11"/>
                <a:gd name="T4" fmla="*/ 0 w 3"/>
                <a:gd name="T5" fmla="*/ 11 h 11"/>
                <a:gd name="T6" fmla="*/ 3 w 3"/>
                <a:gd name="T7" fmla="*/ 4 h 11"/>
                <a:gd name="T8" fmla="*/ 0 w 3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37"/>
            <p:cNvSpPr>
              <a:spLocks/>
            </p:cNvSpPr>
            <p:nvPr/>
          </p:nvSpPr>
          <p:spPr bwMode="auto">
            <a:xfrm>
              <a:off x="2117" y="2284"/>
              <a:ext cx="39" cy="60"/>
            </a:xfrm>
            <a:custGeom>
              <a:avLst/>
              <a:gdLst>
                <a:gd name="T0" fmla="*/ 19 w 39"/>
                <a:gd name="T1" fmla="*/ 0 h 60"/>
                <a:gd name="T2" fmla="*/ 10 w 39"/>
                <a:gd name="T3" fmla="*/ 4 h 60"/>
                <a:gd name="T4" fmla="*/ 4 w 39"/>
                <a:gd name="T5" fmla="*/ 10 h 60"/>
                <a:gd name="T6" fmla="*/ 0 w 39"/>
                <a:gd name="T7" fmla="*/ 24 h 60"/>
                <a:gd name="T8" fmla="*/ 0 w 39"/>
                <a:gd name="T9" fmla="*/ 33 h 60"/>
                <a:gd name="T10" fmla="*/ 4 w 39"/>
                <a:gd name="T11" fmla="*/ 43 h 60"/>
                <a:gd name="T12" fmla="*/ 10 w 39"/>
                <a:gd name="T13" fmla="*/ 53 h 60"/>
                <a:gd name="T14" fmla="*/ 19 w 39"/>
                <a:gd name="T15" fmla="*/ 60 h 60"/>
                <a:gd name="T16" fmla="*/ 24 w 39"/>
                <a:gd name="T17" fmla="*/ 60 h 60"/>
                <a:gd name="T18" fmla="*/ 29 w 39"/>
                <a:gd name="T19" fmla="*/ 53 h 60"/>
                <a:gd name="T20" fmla="*/ 33 w 39"/>
                <a:gd name="T21" fmla="*/ 43 h 60"/>
                <a:gd name="T22" fmla="*/ 39 w 39"/>
                <a:gd name="T23" fmla="*/ 33 h 60"/>
                <a:gd name="T24" fmla="*/ 39 w 39"/>
                <a:gd name="T25" fmla="*/ 24 h 60"/>
                <a:gd name="T26" fmla="*/ 33 w 39"/>
                <a:gd name="T27" fmla="*/ 10 h 60"/>
                <a:gd name="T28" fmla="*/ 29 w 39"/>
                <a:gd name="T29" fmla="*/ 4 h 60"/>
                <a:gd name="T30" fmla="*/ 24 w 39"/>
                <a:gd name="T31" fmla="*/ 0 h 60"/>
                <a:gd name="T32" fmla="*/ 19 w 39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60">
                  <a:moveTo>
                    <a:pt x="19" y="0"/>
                  </a:moveTo>
                  <a:lnTo>
                    <a:pt x="10" y="4"/>
                  </a:lnTo>
                  <a:lnTo>
                    <a:pt x="4" y="10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4" y="43"/>
                  </a:lnTo>
                  <a:lnTo>
                    <a:pt x="10" y="53"/>
                  </a:lnTo>
                  <a:lnTo>
                    <a:pt x="19" y="60"/>
                  </a:lnTo>
                  <a:lnTo>
                    <a:pt x="24" y="60"/>
                  </a:lnTo>
                  <a:lnTo>
                    <a:pt x="29" y="53"/>
                  </a:lnTo>
                  <a:lnTo>
                    <a:pt x="33" y="43"/>
                  </a:lnTo>
                  <a:lnTo>
                    <a:pt x="39" y="33"/>
                  </a:lnTo>
                  <a:lnTo>
                    <a:pt x="39" y="24"/>
                  </a:lnTo>
                  <a:lnTo>
                    <a:pt x="33" y="10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19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38"/>
            <p:cNvSpPr>
              <a:spLocks noChangeShapeType="1"/>
            </p:cNvSpPr>
            <p:nvPr/>
          </p:nvSpPr>
          <p:spPr bwMode="auto">
            <a:xfrm flipH="1">
              <a:off x="2117" y="2284"/>
              <a:ext cx="39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39"/>
            <p:cNvSpPr>
              <a:spLocks noChangeShapeType="1"/>
            </p:cNvSpPr>
            <p:nvPr/>
          </p:nvSpPr>
          <p:spPr bwMode="auto">
            <a:xfrm>
              <a:off x="2186" y="2344"/>
              <a:ext cx="173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40"/>
            <p:cNvSpPr>
              <a:spLocks/>
            </p:cNvSpPr>
            <p:nvPr/>
          </p:nvSpPr>
          <p:spPr bwMode="auto">
            <a:xfrm>
              <a:off x="2117" y="2367"/>
              <a:ext cx="39" cy="56"/>
            </a:xfrm>
            <a:custGeom>
              <a:avLst/>
              <a:gdLst>
                <a:gd name="T0" fmla="*/ 19 w 39"/>
                <a:gd name="T1" fmla="*/ 0 h 56"/>
                <a:gd name="T2" fmla="*/ 10 w 39"/>
                <a:gd name="T3" fmla="*/ 0 h 56"/>
                <a:gd name="T4" fmla="*/ 4 w 39"/>
                <a:gd name="T5" fmla="*/ 10 h 56"/>
                <a:gd name="T6" fmla="*/ 0 w 39"/>
                <a:gd name="T7" fmla="*/ 27 h 56"/>
                <a:gd name="T8" fmla="*/ 0 w 39"/>
                <a:gd name="T9" fmla="*/ 29 h 56"/>
                <a:gd name="T10" fmla="*/ 4 w 39"/>
                <a:gd name="T11" fmla="*/ 46 h 56"/>
                <a:gd name="T12" fmla="*/ 10 w 39"/>
                <a:gd name="T13" fmla="*/ 49 h 56"/>
                <a:gd name="T14" fmla="*/ 19 w 39"/>
                <a:gd name="T15" fmla="*/ 56 h 56"/>
                <a:gd name="T16" fmla="*/ 24 w 39"/>
                <a:gd name="T17" fmla="*/ 56 h 56"/>
                <a:gd name="T18" fmla="*/ 29 w 39"/>
                <a:gd name="T19" fmla="*/ 49 h 56"/>
                <a:gd name="T20" fmla="*/ 33 w 39"/>
                <a:gd name="T21" fmla="*/ 46 h 56"/>
                <a:gd name="T22" fmla="*/ 39 w 39"/>
                <a:gd name="T23" fmla="*/ 29 h 56"/>
                <a:gd name="T24" fmla="*/ 39 w 39"/>
                <a:gd name="T25" fmla="*/ 27 h 56"/>
                <a:gd name="T26" fmla="*/ 33 w 39"/>
                <a:gd name="T27" fmla="*/ 10 h 56"/>
                <a:gd name="T28" fmla="*/ 29 w 39"/>
                <a:gd name="T29" fmla="*/ 0 h 56"/>
                <a:gd name="T30" fmla="*/ 24 w 39"/>
                <a:gd name="T31" fmla="*/ 0 h 56"/>
                <a:gd name="T32" fmla="*/ 19 w 39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6">
                  <a:moveTo>
                    <a:pt x="19" y="0"/>
                  </a:moveTo>
                  <a:lnTo>
                    <a:pt x="10" y="0"/>
                  </a:lnTo>
                  <a:lnTo>
                    <a:pt x="4" y="10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0" y="49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29" y="49"/>
                  </a:lnTo>
                  <a:lnTo>
                    <a:pt x="33" y="46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41"/>
            <p:cNvSpPr>
              <a:spLocks noChangeShapeType="1"/>
            </p:cNvSpPr>
            <p:nvPr/>
          </p:nvSpPr>
          <p:spPr bwMode="auto">
            <a:xfrm flipH="1">
              <a:off x="2117" y="2367"/>
              <a:ext cx="39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42"/>
            <p:cNvSpPr>
              <a:spLocks/>
            </p:cNvSpPr>
            <p:nvPr/>
          </p:nvSpPr>
          <p:spPr bwMode="auto">
            <a:xfrm>
              <a:off x="2170" y="2416"/>
              <a:ext cx="6" cy="7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0 h 7"/>
                <a:gd name="T4" fmla="*/ 6 w 6"/>
                <a:gd name="T5" fmla="*/ 7 h 7"/>
                <a:gd name="T6" fmla="*/ 6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6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43"/>
            <p:cNvSpPr>
              <a:spLocks/>
            </p:cNvSpPr>
            <p:nvPr/>
          </p:nvSpPr>
          <p:spPr bwMode="auto">
            <a:xfrm>
              <a:off x="2197" y="2370"/>
              <a:ext cx="32" cy="56"/>
            </a:xfrm>
            <a:custGeom>
              <a:avLst/>
              <a:gdLst>
                <a:gd name="T0" fmla="*/ 13 w 32"/>
                <a:gd name="T1" fmla="*/ 0 h 56"/>
                <a:gd name="T2" fmla="*/ 8 w 32"/>
                <a:gd name="T3" fmla="*/ 0 h 56"/>
                <a:gd name="T4" fmla="*/ 0 w 32"/>
                <a:gd name="T5" fmla="*/ 9 h 56"/>
                <a:gd name="T6" fmla="*/ 0 w 32"/>
                <a:gd name="T7" fmla="*/ 26 h 56"/>
                <a:gd name="T8" fmla="*/ 0 w 32"/>
                <a:gd name="T9" fmla="*/ 29 h 56"/>
                <a:gd name="T10" fmla="*/ 0 w 32"/>
                <a:gd name="T11" fmla="*/ 46 h 56"/>
                <a:gd name="T12" fmla="*/ 8 w 32"/>
                <a:gd name="T13" fmla="*/ 49 h 56"/>
                <a:gd name="T14" fmla="*/ 13 w 32"/>
                <a:gd name="T15" fmla="*/ 56 h 56"/>
                <a:gd name="T16" fmla="*/ 20 w 32"/>
                <a:gd name="T17" fmla="*/ 56 h 56"/>
                <a:gd name="T18" fmla="*/ 29 w 32"/>
                <a:gd name="T19" fmla="*/ 49 h 56"/>
                <a:gd name="T20" fmla="*/ 32 w 32"/>
                <a:gd name="T21" fmla="*/ 46 h 56"/>
                <a:gd name="T22" fmla="*/ 32 w 32"/>
                <a:gd name="T23" fmla="*/ 29 h 56"/>
                <a:gd name="T24" fmla="*/ 32 w 32"/>
                <a:gd name="T25" fmla="*/ 26 h 56"/>
                <a:gd name="T26" fmla="*/ 32 w 32"/>
                <a:gd name="T27" fmla="*/ 9 h 56"/>
                <a:gd name="T28" fmla="*/ 29 w 32"/>
                <a:gd name="T29" fmla="*/ 0 h 56"/>
                <a:gd name="T30" fmla="*/ 20 w 32"/>
                <a:gd name="T31" fmla="*/ 0 h 56"/>
                <a:gd name="T32" fmla="*/ 13 w 32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56">
                  <a:moveTo>
                    <a:pt x="1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8" y="49"/>
                  </a:lnTo>
                  <a:lnTo>
                    <a:pt x="13" y="56"/>
                  </a:lnTo>
                  <a:lnTo>
                    <a:pt x="20" y="56"/>
                  </a:lnTo>
                  <a:lnTo>
                    <a:pt x="29" y="49"/>
                  </a:lnTo>
                  <a:lnTo>
                    <a:pt x="32" y="46"/>
                  </a:lnTo>
                  <a:lnTo>
                    <a:pt x="32" y="29"/>
                  </a:lnTo>
                  <a:lnTo>
                    <a:pt x="32" y="26"/>
                  </a:lnTo>
                  <a:lnTo>
                    <a:pt x="32" y="9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3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Line 44"/>
            <p:cNvSpPr>
              <a:spLocks noChangeShapeType="1"/>
            </p:cNvSpPr>
            <p:nvPr/>
          </p:nvSpPr>
          <p:spPr bwMode="auto">
            <a:xfrm flipH="1">
              <a:off x="2197" y="2370"/>
              <a:ext cx="32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45"/>
            <p:cNvSpPr>
              <a:spLocks/>
            </p:cNvSpPr>
            <p:nvPr/>
          </p:nvSpPr>
          <p:spPr bwMode="auto">
            <a:xfrm>
              <a:off x="2784" y="2367"/>
              <a:ext cx="37" cy="56"/>
            </a:xfrm>
            <a:custGeom>
              <a:avLst/>
              <a:gdLst>
                <a:gd name="T0" fmla="*/ 0 w 37"/>
                <a:gd name="T1" fmla="*/ 10 h 56"/>
                <a:gd name="T2" fmla="*/ 7 w 37"/>
                <a:gd name="T3" fmla="*/ 7 h 56"/>
                <a:gd name="T4" fmla="*/ 7 w 37"/>
                <a:gd name="T5" fmla="*/ 0 h 56"/>
                <a:gd name="T6" fmla="*/ 10 w 37"/>
                <a:gd name="T7" fmla="*/ 0 h 56"/>
                <a:gd name="T8" fmla="*/ 20 w 37"/>
                <a:gd name="T9" fmla="*/ 0 h 56"/>
                <a:gd name="T10" fmla="*/ 30 w 37"/>
                <a:gd name="T11" fmla="*/ 0 h 56"/>
                <a:gd name="T12" fmla="*/ 30 w 37"/>
                <a:gd name="T13" fmla="*/ 7 h 56"/>
                <a:gd name="T14" fmla="*/ 37 w 37"/>
                <a:gd name="T15" fmla="*/ 10 h 56"/>
                <a:gd name="T16" fmla="*/ 37 w 37"/>
                <a:gd name="T17" fmla="*/ 15 h 56"/>
                <a:gd name="T18" fmla="*/ 30 w 37"/>
                <a:gd name="T19" fmla="*/ 20 h 56"/>
                <a:gd name="T20" fmla="*/ 27 w 37"/>
                <a:gd name="T21" fmla="*/ 29 h 56"/>
                <a:gd name="T22" fmla="*/ 0 w 37"/>
                <a:gd name="T23" fmla="*/ 56 h 56"/>
                <a:gd name="T24" fmla="*/ 37 w 37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56">
                  <a:moveTo>
                    <a:pt x="0" y="10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37" y="10"/>
                  </a:lnTo>
                  <a:lnTo>
                    <a:pt x="37" y="15"/>
                  </a:lnTo>
                  <a:lnTo>
                    <a:pt x="30" y="20"/>
                  </a:lnTo>
                  <a:lnTo>
                    <a:pt x="27" y="29"/>
                  </a:lnTo>
                  <a:lnTo>
                    <a:pt x="0" y="56"/>
                  </a:lnTo>
                  <a:lnTo>
                    <a:pt x="37" y="56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46"/>
            <p:cNvSpPr>
              <a:spLocks/>
            </p:cNvSpPr>
            <p:nvPr/>
          </p:nvSpPr>
          <p:spPr bwMode="auto">
            <a:xfrm>
              <a:off x="2833" y="2416"/>
              <a:ext cx="7" cy="7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47"/>
            <p:cNvSpPr>
              <a:spLocks/>
            </p:cNvSpPr>
            <p:nvPr/>
          </p:nvSpPr>
          <p:spPr bwMode="auto">
            <a:xfrm>
              <a:off x="2860" y="2367"/>
              <a:ext cx="33" cy="56"/>
            </a:xfrm>
            <a:custGeom>
              <a:avLst/>
              <a:gdLst>
                <a:gd name="T0" fmla="*/ 13 w 33"/>
                <a:gd name="T1" fmla="*/ 0 h 56"/>
                <a:gd name="T2" fmla="*/ 3 w 33"/>
                <a:gd name="T3" fmla="*/ 0 h 56"/>
                <a:gd name="T4" fmla="*/ 0 w 33"/>
                <a:gd name="T5" fmla="*/ 10 h 56"/>
                <a:gd name="T6" fmla="*/ 0 w 33"/>
                <a:gd name="T7" fmla="*/ 27 h 56"/>
                <a:gd name="T8" fmla="*/ 0 w 33"/>
                <a:gd name="T9" fmla="*/ 29 h 56"/>
                <a:gd name="T10" fmla="*/ 0 w 33"/>
                <a:gd name="T11" fmla="*/ 46 h 56"/>
                <a:gd name="T12" fmla="*/ 3 w 33"/>
                <a:gd name="T13" fmla="*/ 49 h 56"/>
                <a:gd name="T14" fmla="*/ 13 w 33"/>
                <a:gd name="T15" fmla="*/ 56 h 56"/>
                <a:gd name="T16" fmla="*/ 20 w 33"/>
                <a:gd name="T17" fmla="*/ 56 h 56"/>
                <a:gd name="T18" fmla="*/ 30 w 33"/>
                <a:gd name="T19" fmla="*/ 49 h 56"/>
                <a:gd name="T20" fmla="*/ 33 w 33"/>
                <a:gd name="T21" fmla="*/ 46 h 56"/>
                <a:gd name="T22" fmla="*/ 33 w 33"/>
                <a:gd name="T23" fmla="*/ 29 h 56"/>
                <a:gd name="T24" fmla="*/ 33 w 33"/>
                <a:gd name="T25" fmla="*/ 27 h 56"/>
                <a:gd name="T26" fmla="*/ 33 w 33"/>
                <a:gd name="T27" fmla="*/ 10 h 56"/>
                <a:gd name="T28" fmla="*/ 30 w 33"/>
                <a:gd name="T29" fmla="*/ 0 h 56"/>
                <a:gd name="T30" fmla="*/ 20 w 33"/>
                <a:gd name="T31" fmla="*/ 0 h 56"/>
                <a:gd name="T32" fmla="*/ 13 w 33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56">
                  <a:moveTo>
                    <a:pt x="13" y="0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3" y="49"/>
                  </a:lnTo>
                  <a:lnTo>
                    <a:pt x="13" y="56"/>
                  </a:lnTo>
                  <a:lnTo>
                    <a:pt x="20" y="56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3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48"/>
            <p:cNvSpPr>
              <a:spLocks noChangeShapeType="1"/>
            </p:cNvSpPr>
            <p:nvPr/>
          </p:nvSpPr>
          <p:spPr bwMode="auto">
            <a:xfrm flipH="1">
              <a:off x="2860" y="2367"/>
              <a:ext cx="33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49"/>
            <p:cNvSpPr>
              <a:spLocks/>
            </p:cNvSpPr>
            <p:nvPr/>
          </p:nvSpPr>
          <p:spPr bwMode="auto">
            <a:xfrm>
              <a:off x="3445" y="2367"/>
              <a:ext cx="39" cy="56"/>
            </a:xfrm>
            <a:custGeom>
              <a:avLst/>
              <a:gdLst>
                <a:gd name="T0" fmla="*/ 39 w 39"/>
                <a:gd name="T1" fmla="*/ 36 h 56"/>
                <a:gd name="T2" fmla="*/ 0 w 39"/>
                <a:gd name="T3" fmla="*/ 36 h 56"/>
                <a:gd name="T4" fmla="*/ 22 w 39"/>
                <a:gd name="T5" fmla="*/ 0 h 56"/>
                <a:gd name="T6" fmla="*/ 22 w 3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56">
                  <a:moveTo>
                    <a:pt x="39" y="36"/>
                  </a:moveTo>
                  <a:lnTo>
                    <a:pt x="0" y="36"/>
                  </a:lnTo>
                  <a:lnTo>
                    <a:pt x="22" y="0"/>
                  </a:lnTo>
                  <a:lnTo>
                    <a:pt x="22" y="56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50"/>
            <p:cNvSpPr>
              <a:spLocks/>
            </p:cNvSpPr>
            <p:nvPr/>
          </p:nvSpPr>
          <p:spPr bwMode="auto">
            <a:xfrm>
              <a:off x="3494" y="2416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3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51"/>
            <p:cNvSpPr>
              <a:spLocks/>
            </p:cNvSpPr>
            <p:nvPr/>
          </p:nvSpPr>
          <p:spPr bwMode="auto">
            <a:xfrm>
              <a:off x="3518" y="2367"/>
              <a:ext cx="39" cy="56"/>
            </a:xfrm>
            <a:custGeom>
              <a:avLst/>
              <a:gdLst>
                <a:gd name="T0" fmla="*/ 15 w 39"/>
                <a:gd name="T1" fmla="*/ 0 h 56"/>
                <a:gd name="T2" fmla="*/ 10 w 39"/>
                <a:gd name="T3" fmla="*/ 0 h 56"/>
                <a:gd name="T4" fmla="*/ 5 w 39"/>
                <a:gd name="T5" fmla="*/ 10 h 56"/>
                <a:gd name="T6" fmla="*/ 0 w 39"/>
                <a:gd name="T7" fmla="*/ 27 h 56"/>
                <a:gd name="T8" fmla="*/ 0 w 39"/>
                <a:gd name="T9" fmla="*/ 29 h 56"/>
                <a:gd name="T10" fmla="*/ 5 w 39"/>
                <a:gd name="T11" fmla="*/ 46 h 56"/>
                <a:gd name="T12" fmla="*/ 10 w 39"/>
                <a:gd name="T13" fmla="*/ 49 h 56"/>
                <a:gd name="T14" fmla="*/ 15 w 39"/>
                <a:gd name="T15" fmla="*/ 56 h 56"/>
                <a:gd name="T16" fmla="*/ 19 w 39"/>
                <a:gd name="T17" fmla="*/ 56 h 56"/>
                <a:gd name="T18" fmla="*/ 29 w 39"/>
                <a:gd name="T19" fmla="*/ 49 h 56"/>
                <a:gd name="T20" fmla="*/ 35 w 39"/>
                <a:gd name="T21" fmla="*/ 46 h 56"/>
                <a:gd name="T22" fmla="*/ 39 w 39"/>
                <a:gd name="T23" fmla="*/ 29 h 56"/>
                <a:gd name="T24" fmla="*/ 39 w 39"/>
                <a:gd name="T25" fmla="*/ 27 h 56"/>
                <a:gd name="T26" fmla="*/ 35 w 39"/>
                <a:gd name="T27" fmla="*/ 10 h 56"/>
                <a:gd name="T28" fmla="*/ 29 w 39"/>
                <a:gd name="T29" fmla="*/ 0 h 56"/>
                <a:gd name="T30" fmla="*/ 19 w 39"/>
                <a:gd name="T31" fmla="*/ 0 h 56"/>
                <a:gd name="T32" fmla="*/ 15 w 39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6">
                  <a:moveTo>
                    <a:pt x="15" y="0"/>
                  </a:moveTo>
                  <a:lnTo>
                    <a:pt x="10" y="0"/>
                  </a:lnTo>
                  <a:lnTo>
                    <a:pt x="5" y="10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5" y="46"/>
                  </a:lnTo>
                  <a:lnTo>
                    <a:pt x="10" y="49"/>
                  </a:lnTo>
                  <a:lnTo>
                    <a:pt x="15" y="56"/>
                  </a:lnTo>
                  <a:lnTo>
                    <a:pt x="19" y="56"/>
                  </a:lnTo>
                  <a:lnTo>
                    <a:pt x="29" y="49"/>
                  </a:lnTo>
                  <a:lnTo>
                    <a:pt x="35" y="46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5" y="1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5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52"/>
            <p:cNvSpPr>
              <a:spLocks noChangeShapeType="1"/>
            </p:cNvSpPr>
            <p:nvPr/>
          </p:nvSpPr>
          <p:spPr bwMode="auto">
            <a:xfrm flipH="1">
              <a:off x="3518" y="2367"/>
              <a:ext cx="39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53"/>
            <p:cNvSpPr>
              <a:spLocks/>
            </p:cNvSpPr>
            <p:nvPr/>
          </p:nvSpPr>
          <p:spPr bwMode="auto">
            <a:xfrm>
              <a:off x="4027" y="2400"/>
              <a:ext cx="78" cy="76"/>
            </a:xfrm>
            <a:custGeom>
              <a:avLst/>
              <a:gdLst>
                <a:gd name="T0" fmla="*/ 0 w 78"/>
                <a:gd name="T1" fmla="*/ 3 h 76"/>
                <a:gd name="T2" fmla="*/ 9 w 78"/>
                <a:gd name="T3" fmla="*/ 4 h 76"/>
                <a:gd name="T4" fmla="*/ 10 w 78"/>
                <a:gd name="T5" fmla="*/ 10 h 76"/>
                <a:gd name="T6" fmla="*/ 10 w 78"/>
                <a:gd name="T7" fmla="*/ 51 h 76"/>
                <a:gd name="T8" fmla="*/ 12 w 78"/>
                <a:gd name="T9" fmla="*/ 59 h 76"/>
                <a:gd name="T10" fmla="*/ 16 w 78"/>
                <a:gd name="T11" fmla="*/ 68 h 76"/>
                <a:gd name="T12" fmla="*/ 22 w 78"/>
                <a:gd name="T13" fmla="*/ 72 h 76"/>
                <a:gd name="T14" fmla="*/ 29 w 78"/>
                <a:gd name="T15" fmla="*/ 75 h 76"/>
                <a:gd name="T16" fmla="*/ 46 w 78"/>
                <a:gd name="T17" fmla="*/ 76 h 76"/>
                <a:gd name="T18" fmla="*/ 55 w 78"/>
                <a:gd name="T19" fmla="*/ 72 h 76"/>
                <a:gd name="T20" fmla="*/ 64 w 78"/>
                <a:gd name="T21" fmla="*/ 65 h 76"/>
                <a:gd name="T22" fmla="*/ 67 w 78"/>
                <a:gd name="T23" fmla="*/ 55 h 76"/>
                <a:gd name="T24" fmla="*/ 68 w 78"/>
                <a:gd name="T25" fmla="*/ 14 h 76"/>
                <a:gd name="T26" fmla="*/ 69 w 78"/>
                <a:gd name="T27" fmla="*/ 6 h 76"/>
                <a:gd name="T28" fmla="*/ 77 w 78"/>
                <a:gd name="T29" fmla="*/ 3 h 76"/>
                <a:gd name="T30" fmla="*/ 78 w 78"/>
                <a:gd name="T31" fmla="*/ 0 h 76"/>
                <a:gd name="T32" fmla="*/ 51 w 78"/>
                <a:gd name="T33" fmla="*/ 3 h 76"/>
                <a:gd name="T34" fmla="*/ 60 w 78"/>
                <a:gd name="T35" fmla="*/ 6 h 76"/>
                <a:gd name="T36" fmla="*/ 62 w 78"/>
                <a:gd name="T37" fmla="*/ 14 h 76"/>
                <a:gd name="T38" fmla="*/ 62 w 78"/>
                <a:gd name="T39" fmla="*/ 51 h 76"/>
                <a:gd name="T40" fmla="*/ 61 w 78"/>
                <a:gd name="T41" fmla="*/ 59 h 76"/>
                <a:gd name="T42" fmla="*/ 57 w 78"/>
                <a:gd name="T43" fmla="*/ 66 h 76"/>
                <a:gd name="T44" fmla="*/ 50 w 78"/>
                <a:gd name="T45" fmla="*/ 69 h 76"/>
                <a:gd name="T46" fmla="*/ 41 w 78"/>
                <a:gd name="T47" fmla="*/ 70 h 76"/>
                <a:gd name="T48" fmla="*/ 33 w 78"/>
                <a:gd name="T49" fmla="*/ 69 h 76"/>
                <a:gd name="T50" fmla="*/ 27 w 78"/>
                <a:gd name="T51" fmla="*/ 66 h 76"/>
                <a:gd name="T52" fmla="*/ 23 w 78"/>
                <a:gd name="T53" fmla="*/ 59 h 76"/>
                <a:gd name="T54" fmla="*/ 22 w 78"/>
                <a:gd name="T55" fmla="*/ 49 h 76"/>
                <a:gd name="T56" fmla="*/ 23 w 78"/>
                <a:gd name="T57" fmla="*/ 9 h 76"/>
                <a:gd name="T58" fmla="*/ 26 w 78"/>
                <a:gd name="T59" fmla="*/ 3 h 76"/>
                <a:gd name="T60" fmla="*/ 31 w 78"/>
                <a:gd name="T61" fmla="*/ 3 h 76"/>
                <a:gd name="T62" fmla="*/ 0 w 78"/>
                <a:gd name="T63" fmla="*/ 0 h 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8" h="76">
                  <a:moveTo>
                    <a:pt x="0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5"/>
                  </a:lnTo>
                  <a:lnTo>
                    <a:pt x="12" y="59"/>
                  </a:lnTo>
                  <a:lnTo>
                    <a:pt x="13" y="63"/>
                  </a:lnTo>
                  <a:lnTo>
                    <a:pt x="16" y="68"/>
                  </a:lnTo>
                  <a:lnTo>
                    <a:pt x="19" y="70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9" y="75"/>
                  </a:lnTo>
                  <a:lnTo>
                    <a:pt x="40" y="76"/>
                  </a:lnTo>
                  <a:lnTo>
                    <a:pt x="46" y="76"/>
                  </a:lnTo>
                  <a:lnTo>
                    <a:pt x="51" y="75"/>
                  </a:lnTo>
                  <a:lnTo>
                    <a:pt x="55" y="72"/>
                  </a:lnTo>
                  <a:lnTo>
                    <a:pt x="60" y="69"/>
                  </a:lnTo>
                  <a:lnTo>
                    <a:pt x="64" y="65"/>
                  </a:lnTo>
                  <a:lnTo>
                    <a:pt x="65" y="61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68" y="14"/>
                  </a:lnTo>
                  <a:lnTo>
                    <a:pt x="68" y="9"/>
                  </a:lnTo>
                  <a:lnTo>
                    <a:pt x="69" y="6"/>
                  </a:lnTo>
                  <a:lnTo>
                    <a:pt x="72" y="4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8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60" y="6"/>
                  </a:lnTo>
                  <a:lnTo>
                    <a:pt x="61" y="9"/>
                  </a:lnTo>
                  <a:lnTo>
                    <a:pt x="62" y="14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62" y="55"/>
                  </a:lnTo>
                  <a:lnTo>
                    <a:pt x="61" y="59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0" y="69"/>
                  </a:lnTo>
                  <a:lnTo>
                    <a:pt x="46" y="70"/>
                  </a:lnTo>
                  <a:lnTo>
                    <a:pt x="41" y="70"/>
                  </a:lnTo>
                  <a:lnTo>
                    <a:pt x="37" y="70"/>
                  </a:lnTo>
                  <a:lnTo>
                    <a:pt x="33" y="69"/>
                  </a:lnTo>
                  <a:lnTo>
                    <a:pt x="30" y="68"/>
                  </a:lnTo>
                  <a:lnTo>
                    <a:pt x="27" y="66"/>
                  </a:lnTo>
                  <a:lnTo>
                    <a:pt x="24" y="63"/>
                  </a:lnTo>
                  <a:lnTo>
                    <a:pt x="23" y="59"/>
                  </a:lnTo>
                  <a:lnTo>
                    <a:pt x="23" y="55"/>
                  </a:lnTo>
                  <a:lnTo>
                    <a:pt x="22" y="49"/>
                  </a:lnTo>
                  <a:lnTo>
                    <a:pt x="22" y="13"/>
                  </a:lnTo>
                  <a:lnTo>
                    <a:pt x="23" y="9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54"/>
            <p:cNvSpPr>
              <a:spLocks noEditPoints="1"/>
            </p:cNvSpPr>
            <p:nvPr/>
          </p:nvSpPr>
          <p:spPr bwMode="auto">
            <a:xfrm>
              <a:off x="4092" y="2459"/>
              <a:ext cx="20" cy="55"/>
            </a:xfrm>
            <a:custGeom>
              <a:avLst/>
              <a:gdLst>
                <a:gd name="T0" fmla="*/ 10 w 20"/>
                <a:gd name="T1" fmla="*/ 0 h 55"/>
                <a:gd name="T2" fmla="*/ 9 w 20"/>
                <a:gd name="T3" fmla="*/ 2 h 55"/>
                <a:gd name="T4" fmla="*/ 7 w 20"/>
                <a:gd name="T5" fmla="*/ 2 h 55"/>
                <a:gd name="T6" fmla="*/ 6 w 20"/>
                <a:gd name="T7" fmla="*/ 3 h 55"/>
                <a:gd name="T8" fmla="*/ 6 w 20"/>
                <a:gd name="T9" fmla="*/ 4 h 55"/>
                <a:gd name="T10" fmla="*/ 6 w 20"/>
                <a:gd name="T11" fmla="*/ 7 h 55"/>
                <a:gd name="T12" fmla="*/ 7 w 20"/>
                <a:gd name="T13" fmla="*/ 9 h 55"/>
                <a:gd name="T14" fmla="*/ 9 w 20"/>
                <a:gd name="T15" fmla="*/ 9 h 55"/>
                <a:gd name="T16" fmla="*/ 10 w 20"/>
                <a:gd name="T17" fmla="*/ 9 h 55"/>
                <a:gd name="T18" fmla="*/ 12 w 20"/>
                <a:gd name="T19" fmla="*/ 9 h 55"/>
                <a:gd name="T20" fmla="*/ 13 w 20"/>
                <a:gd name="T21" fmla="*/ 9 h 55"/>
                <a:gd name="T22" fmla="*/ 13 w 20"/>
                <a:gd name="T23" fmla="*/ 7 h 55"/>
                <a:gd name="T24" fmla="*/ 14 w 20"/>
                <a:gd name="T25" fmla="*/ 4 h 55"/>
                <a:gd name="T26" fmla="*/ 13 w 20"/>
                <a:gd name="T27" fmla="*/ 3 h 55"/>
                <a:gd name="T28" fmla="*/ 13 w 20"/>
                <a:gd name="T29" fmla="*/ 2 h 55"/>
                <a:gd name="T30" fmla="*/ 12 w 20"/>
                <a:gd name="T31" fmla="*/ 2 h 55"/>
                <a:gd name="T32" fmla="*/ 10 w 20"/>
                <a:gd name="T33" fmla="*/ 0 h 55"/>
                <a:gd name="T34" fmla="*/ 13 w 20"/>
                <a:gd name="T35" fmla="*/ 19 h 55"/>
                <a:gd name="T36" fmla="*/ 13 w 20"/>
                <a:gd name="T37" fmla="*/ 19 h 55"/>
                <a:gd name="T38" fmla="*/ 7 w 20"/>
                <a:gd name="T39" fmla="*/ 21 h 55"/>
                <a:gd name="T40" fmla="*/ 4 w 20"/>
                <a:gd name="T41" fmla="*/ 21 h 55"/>
                <a:gd name="T42" fmla="*/ 2 w 20"/>
                <a:gd name="T43" fmla="*/ 23 h 55"/>
                <a:gd name="T44" fmla="*/ 2 w 20"/>
                <a:gd name="T45" fmla="*/ 24 h 55"/>
                <a:gd name="T46" fmla="*/ 4 w 20"/>
                <a:gd name="T47" fmla="*/ 24 h 55"/>
                <a:gd name="T48" fmla="*/ 6 w 20"/>
                <a:gd name="T49" fmla="*/ 24 h 55"/>
                <a:gd name="T50" fmla="*/ 6 w 20"/>
                <a:gd name="T51" fmla="*/ 26 h 55"/>
                <a:gd name="T52" fmla="*/ 7 w 20"/>
                <a:gd name="T53" fmla="*/ 28 h 55"/>
                <a:gd name="T54" fmla="*/ 7 w 20"/>
                <a:gd name="T55" fmla="*/ 48 h 55"/>
                <a:gd name="T56" fmla="*/ 7 w 20"/>
                <a:gd name="T57" fmla="*/ 51 h 55"/>
                <a:gd name="T58" fmla="*/ 6 w 20"/>
                <a:gd name="T59" fmla="*/ 52 h 55"/>
                <a:gd name="T60" fmla="*/ 4 w 20"/>
                <a:gd name="T61" fmla="*/ 54 h 55"/>
                <a:gd name="T62" fmla="*/ 0 w 20"/>
                <a:gd name="T63" fmla="*/ 54 h 55"/>
                <a:gd name="T64" fmla="*/ 0 w 20"/>
                <a:gd name="T65" fmla="*/ 55 h 55"/>
                <a:gd name="T66" fmla="*/ 20 w 20"/>
                <a:gd name="T67" fmla="*/ 55 h 55"/>
                <a:gd name="T68" fmla="*/ 20 w 20"/>
                <a:gd name="T69" fmla="*/ 54 h 55"/>
                <a:gd name="T70" fmla="*/ 17 w 20"/>
                <a:gd name="T71" fmla="*/ 54 h 55"/>
                <a:gd name="T72" fmla="*/ 16 w 20"/>
                <a:gd name="T73" fmla="*/ 52 h 55"/>
                <a:gd name="T74" fmla="*/ 14 w 20"/>
                <a:gd name="T75" fmla="*/ 51 h 55"/>
                <a:gd name="T76" fmla="*/ 14 w 20"/>
                <a:gd name="T77" fmla="*/ 49 h 55"/>
                <a:gd name="T78" fmla="*/ 14 w 20"/>
                <a:gd name="T79" fmla="*/ 19 h 55"/>
                <a:gd name="T80" fmla="*/ 13 w 20"/>
                <a:gd name="T81" fmla="*/ 19 h 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" h="55">
                  <a:moveTo>
                    <a:pt x="10" y="0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7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0"/>
                  </a:lnTo>
                  <a:close/>
                  <a:moveTo>
                    <a:pt x="13" y="19"/>
                  </a:moveTo>
                  <a:lnTo>
                    <a:pt x="13" y="19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4" y="51"/>
                  </a:lnTo>
                  <a:lnTo>
                    <a:pt x="14" y="49"/>
                  </a:lnTo>
                  <a:lnTo>
                    <a:pt x="14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55"/>
            <p:cNvSpPr>
              <a:spLocks/>
            </p:cNvSpPr>
            <p:nvPr/>
          </p:nvSpPr>
          <p:spPr bwMode="auto">
            <a:xfrm>
              <a:off x="4115" y="2478"/>
              <a:ext cx="38" cy="36"/>
            </a:xfrm>
            <a:custGeom>
              <a:avLst/>
              <a:gdLst>
                <a:gd name="T0" fmla="*/ 11 w 38"/>
                <a:gd name="T1" fmla="*/ 0 h 36"/>
                <a:gd name="T2" fmla="*/ 10 w 38"/>
                <a:gd name="T3" fmla="*/ 0 h 36"/>
                <a:gd name="T4" fmla="*/ 0 w 38"/>
                <a:gd name="T5" fmla="*/ 2 h 36"/>
                <a:gd name="T6" fmla="*/ 0 w 38"/>
                <a:gd name="T7" fmla="*/ 5 h 36"/>
                <a:gd name="T8" fmla="*/ 3 w 38"/>
                <a:gd name="T9" fmla="*/ 4 h 36"/>
                <a:gd name="T10" fmla="*/ 4 w 38"/>
                <a:gd name="T11" fmla="*/ 5 h 36"/>
                <a:gd name="T12" fmla="*/ 5 w 38"/>
                <a:gd name="T13" fmla="*/ 8 h 36"/>
                <a:gd name="T14" fmla="*/ 5 w 38"/>
                <a:gd name="T15" fmla="*/ 30 h 36"/>
                <a:gd name="T16" fmla="*/ 5 w 38"/>
                <a:gd name="T17" fmla="*/ 32 h 36"/>
                <a:gd name="T18" fmla="*/ 4 w 38"/>
                <a:gd name="T19" fmla="*/ 33 h 36"/>
                <a:gd name="T20" fmla="*/ 3 w 38"/>
                <a:gd name="T21" fmla="*/ 35 h 36"/>
                <a:gd name="T22" fmla="*/ 0 w 38"/>
                <a:gd name="T23" fmla="*/ 35 h 36"/>
                <a:gd name="T24" fmla="*/ 0 w 38"/>
                <a:gd name="T25" fmla="*/ 36 h 36"/>
                <a:gd name="T26" fmla="*/ 17 w 38"/>
                <a:gd name="T27" fmla="*/ 36 h 36"/>
                <a:gd name="T28" fmla="*/ 17 w 38"/>
                <a:gd name="T29" fmla="*/ 35 h 36"/>
                <a:gd name="T30" fmla="*/ 12 w 38"/>
                <a:gd name="T31" fmla="*/ 33 h 36"/>
                <a:gd name="T32" fmla="*/ 12 w 38"/>
                <a:gd name="T33" fmla="*/ 32 h 36"/>
                <a:gd name="T34" fmla="*/ 11 w 38"/>
                <a:gd name="T35" fmla="*/ 30 h 36"/>
                <a:gd name="T36" fmla="*/ 11 w 38"/>
                <a:gd name="T37" fmla="*/ 8 h 36"/>
                <a:gd name="T38" fmla="*/ 15 w 38"/>
                <a:gd name="T39" fmla="*/ 5 h 36"/>
                <a:gd name="T40" fmla="*/ 20 w 38"/>
                <a:gd name="T41" fmla="*/ 4 h 36"/>
                <a:gd name="T42" fmla="*/ 22 w 38"/>
                <a:gd name="T43" fmla="*/ 4 h 36"/>
                <a:gd name="T44" fmla="*/ 24 w 38"/>
                <a:gd name="T45" fmla="*/ 5 h 36"/>
                <a:gd name="T46" fmla="*/ 25 w 38"/>
                <a:gd name="T47" fmla="*/ 8 h 36"/>
                <a:gd name="T48" fmla="*/ 25 w 38"/>
                <a:gd name="T49" fmla="*/ 11 h 36"/>
                <a:gd name="T50" fmla="*/ 25 w 38"/>
                <a:gd name="T51" fmla="*/ 29 h 36"/>
                <a:gd name="T52" fmla="*/ 25 w 38"/>
                <a:gd name="T53" fmla="*/ 32 h 36"/>
                <a:gd name="T54" fmla="*/ 24 w 38"/>
                <a:gd name="T55" fmla="*/ 33 h 36"/>
                <a:gd name="T56" fmla="*/ 24 w 38"/>
                <a:gd name="T57" fmla="*/ 35 h 36"/>
                <a:gd name="T58" fmla="*/ 21 w 38"/>
                <a:gd name="T59" fmla="*/ 35 h 36"/>
                <a:gd name="T60" fmla="*/ 21 w 38"/>
                <a:gd name="T61" fmla="*/ 36 h 36"/>
                <a:gd name="T62" fmla="*/ 38 w 38"/>
                <a:gd name="T63" fmla="*/ 36 h 36"/>
                <a:gd name="T64" fmla="*/ 38 w 38"/>
                <a:gd name="T65" fmla="*/ 35 h 36"/>
                <a:gd name="T66" fmla="*/ 35 w 38"/>
                <a:gd name="T67" fmla="*/ 35 h 36"/>
                <a:gd name="T68" fmla="*/ 34 w 38"/>
                <a:gd name="T69" fmla="*/ 33 h 36"/>
                <a:gd name="T70" fmla="*/ 32 w 38"/>
                <a:gd name="T71" fmla="*/ 32 h 36"/>
                <a:gd name="T72" fmla="*/ 32 w 38"/>
                <a:gd name="T73" fmla="*/ 29 h 36"/>
                <a:gd name="T74" fmla="*/ 32 w 38"/>
                <a:gd name="T75" fmla="*/ 9 h 36"/>
                <a:gd name="T76" fmla="*/ 32 w 38"/>
                <a:gd name="T77" fmla="*/ 7 h 36"/>
                <a:gd name="T78" fmla="*/ 29 w 38"/>
                <a:gd name="T79" fmla="*/ 2 h 36"/>
                <a:gd name="T80" fmla="*/ 27 w 38"/>
                <a:gd name="T81" fmla="*/ 1 h 36"/>
                <a:gd name="T82" fmla="*/ 24 w 38"/>
                <a:gd name="T83" fmla="*/ 0 h 36"/>
                <a:gd name="T84" fmla="*/ 21 w 38"/>
                <a:gd name="T85" fmla="*/ 0 h 36"/>
                <a:gd name="T86" fmla="*/ 18 w 38"/>
                <a:gd name="T87" fmla="*/ 1 h 36"/>
                <a:gd name="T88" fmla="*/ 11 w 38"/>
                <a:gd name="T89" fmla="*/ 7 h 36"/>
                <a:gd name="T90" fmla="*/ 11 w 38"/>
                <a:gd name="T91" fmla="*/ 0 h 36"/>
                <a:gd name="T92" fmla="*/ 11 w 38"/>
                <a:gd name="T93" fmla="*/ 0 h 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8" h="36">
                  <a:moveTo>
                    <a:pt x="11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8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7" y="36"/>
                  </a:lnTo>
                  <a:lnTo>
                    <a:pt x="17" y="35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1" y="30"/>
                  </a:lnTo>
                  <a:lnTo>
                    <a:pt x="11" y="8"/>
                  </a:lnTo>
                  <a:lnTo>
                    <a:pt x="15" y="5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29"/>
                  </a:lnTo>
                  <a:lnTo>
                    <a:pt x="25" y="32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4" y="33"/>
                  </a:lnTo>
                  <a:lnTo>
                    <a:pt x="32" y="32"/>
                  </a:lnTo>
                  <a:lnTo>
                    <a:pt x="32" y="2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1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56"/>
            <p:cNvSpPr>
              <a:spLocks noChangeShapeType="1"/>
            </p:cNvSpPr>
            <p:nvPr/>
          </p:nvSpPr>
          <p:spPr bwMode="auto">
            <a:xfrm>
              <a:off x="3916" y="2344"/>
              <a:ext cx="1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57"/>
            <p:cNvSpPr>
              <a:spLocks/>
            </p:cNvSpPr>
            <p:nvPr/>
          </p:nvSpPr>
          <p:spPr bwMode="auto">
            <a:xfrm>
              <a:off x="4075" y="2333"/>
              <a:ext cx="27" cy="20"/>
            </a:xfrm>
            <a:custGeom>
              <a:avLst/>
              <a:gdLst>
                <a:gd name="T0" fmla="*/ 27 w 27"/>
                <a:gd name="T1" fmla="*/ 11 h 20"/>
                <a:gd name="T2" fmla="*/ 0 w 27"/>
                <a:gd name="T3" fmla="*/ 20 h 20"/>
                <a:gd name="T4" fmla="*/ 0 w 27"/>
                <a:gd name="T5" fmla="*/ 0 h 20"/>
                <a:gd name="T6" fmla="*/ 27 w 27"/>
                <a:gd name="T7" fmla="*/ 1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0">
                  <a:moveTo>
                    <a:pt x="27" y="11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0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58"/>
            <p:cNvSpPr>
              <a:spLocks noEditPoints="1"/>
            </p:cNvSpPr>
            <p:nvPr/>
          </p:nvSpPr>
          <p:spPr bwMode="auto">
            <a:xfrm>
              <a:off x="3829" y="2446"/>
              <a:ext cx="52" cy="53"/>
            </a:xfrm>
            <a:custGeom>
              <a:avLst/>
              <a:gdLst>
                <a:gd name="T0" fmla="*/ 0 w 52"/>
                <a:gd name="T1" fmla="*/ 0 h 53"/>
                <a:gd name="T2" fmla="*/ 0 w 52"/>
                <a:gd name="T3" fmla="*/ 2 h 53"/>
                <a:gd name="T4" fmla="*/ 1 w 52"/>
                <a:gd name="T5" fmla="*/ 2 h 53"/>
                <a:gd name="T6" fmla="*/ 4 w 52"/>
                <a:gd name="T7" fmla="*/ 3 h 53"/>
                <a:gd name="T8" fmla="*/ 6 w 52"/>
                <a:gd name="T9" fmla="*/ 3 h 53"/>
                <a:gd name="T10" fmla="*/ 7 w 52"/>
                <a:gd name="T11" fmla="*/ 5 h 53"/>
                <a:gd name="T12" fmla="*/ 7 w 52"/>
                <a:gd name="T13" fmla="*/ 7 h 53"/>
                <a:gd name="T14" fmla="*/ 7 w 52"/>
                <a:gd name="T15" fmla="*/ 45 h 53"/>
                <a:gd name="T16" fmla="*/ 7 w 52"/>
                <a:gd name="T17" fmla="*/ 48 h 53"/>
                <a:gd name="T18" fmla="*/ 6 w 52"/>
                <a:gd name="T19" fmla="*/ 50 h 53"/>
                <a:gd name="T20" fmla="*/ 3 w 52"/>
                <a:gd name="T21" fmla="*/ 51 h 53"/>
                <a:gd name="T22" fmla="*/ 0 w 52"/>
                <a:gd name="T23" fmla="*/ 51 h 53"/>
                <a:gd name="T24" fmla="*/ 0 w 52"/>
                <a:gd name="T25" fmla="*/ 53 h 53"/>
                <a:gd name="T26" fmla="*/ 24 w 52"/>
                <a:gd name="T27" fmla="*/ 53 h 53"/>
                <a:gd name="T28" fmla="*/ 30 w 52"/>
                <a:gd name="T29" fmla="*/ 53 h 53"/>
                <a:gd name="T30" fmla="*/ 35 w 52"/>
                <a:gd name="T31" fmla="*/ 51 h 53"/>
                <a:gd name="T32" fmla="*/ 41 w 52"/>
                <a:gd name="T33" fmla="*/ 48 h 53"/>
                <a:gd name="T34" fmla="*/ 45 w 52"/>
                <a:gd name="T35" fmla="*/ 45 h 53"/>
                <a:gd name="T36" fmla="*/ 48 w 52"/>
                <a:gd name="T37" fmla="*/ 41 h 53"/>
                <a:gd name="T38" fmla="*/ 51 w 52"/>
                <a:gd name="T39" fmla="*/ 37 h 53"/>
                <a:gd name="T40" fmla="*/ 52 w 52"/>
                <a:gd name="T41" fmla="*/ 31 h 53"/>
                <a:gd name="T42" fmla="*/ 52 w 52"/>
                <a:gd name="T43" fmla="*/ 26 h 53"/>
                <a:gd name="T44" fmla="*/ 51 w 52"/>
                <a:gd name="T45" fmla="*/ 20 h 53"/>
                <a:gd name="T46" fmla="*/ 49 w 52"/>
                <a:gd name="T47" fmla="*/ 14 h 53"/>
                <a:gd name="T48" fmla="*/ 46 w 52"/>
                <a:gd name="T49" fmla="*/ 10 h 53"/>
                <a:gd name="T50" fmla="*/ 42 w 52"/>
                <a:gd name="T51" fmla="*/ 6 h 53"/>
                <a:gd name="T52" fmla="*/ 37 w 52"/>
                <a:gd name="T53" fmla="*/ 3 h 53"/>
                <a:gd name="T54" fmla="*/ 30 w 52"/>
                <a:gd name="T55" fmla="*/ 2 h 53"/>
                <a:gd name="T56" fmla="*/ 22 w 52"/>
                <a:gd name="T57" fmla="*/ 0 h 53"/>
                <a:gd name="T58" fmla="*/ 0 w 52"/>
                <a:gd name="T59" fmla="*/ 0 h 53"/>
                <a:gd name="T60" fmla="*/ 15 w 52"/>
                <a:gd name="T61" fmla="*/ 6 h 53"/>
                <a:gd name="T62" fmla="*/ 15 w 52"/>
                <a:gd name="T63" fmla="*/ 5 h 53"/>
                <a:gd name="T64" fmla="*/ 15 w 52"/>
                <a:gd name="T65" fmla="*/ 5 h 53"/>
                <a:gd name="T66" fmla="*/ 20 w 52"/>
                <a:gd name="T67" fmla="*/ 3 h 53"/>
                <a:gd name="T68" fmla="*/ 27 w 52"/>
                <a:gd name="T69" fmla="*/ 5 h 53"/>
                <a:gd name="T70" fmla="*/ 34 w 52"/>
                <a:gd name="T71" fmla="*/ 6 h 53"/>
                <a:gd name="T72" fmla="*/ 38 w 52"/>
                <a:gd name="T73" fmla="*/ 10 h 53"/>
                <a:gd name="T74" fmla="*/ 42 w 52"/>
                <a:gd name="T75" fmla="*/ 14 h 53"/>
                <a:gd name="T76" fmla="*/ 44 w 52"/>
                <a:gd name="T77" fmla="*/ 20 h 53"/>
                <a:gd name="T78" fmla="*/ 44 w 52"/>
                <a:gd name="T79" fmla="*/ 27 h 53"/>
                <a:gd name="T80" fmla="*/ 44 w 52"/>
                <a:gd name="T81" fmla="*/ 33 h 53"/>
                <a:gd name="T82" fmla="*/ 42 w 52"/>
                <a:gd name="T83" fmla="*/ 37 h 53"/>
                <a:gd name="T84" fmla="*/ 41 w 52"/>
                <a:gd name="T85" fmla="*/ 40 h 53"/>
                <a:gd name="T86" fmla="*/ 38 w 52"/>
                <a:gd name="T87" fmla="*/ 44 h 53"/>
                <a:gd name="T88" fmla="*/ 35 w 52"/>
                <a:gd name="T89" fmla="*/ 45 h 53"/>
                <a:gd name="T90" fmla="*/ 32 w 52"/>
                <a:gd name="T91" fmla="*/ 48 h 53"/>
                <a:gd name="T92" fmla="*/ 28 w 52"/>
                <a:gd name="T93" fmla="*/ 50 h 53"/>
                <a:gd name="T94" fmla="*/ 24 w 52"/>
                <a:gd name="T95" fmla="*/ 50 h 53"/>
                <a:gd name="T96" fmla="*/ 21 w 52"/>
                <a:gd name="T97" fmla="*/ 50 h 53"/>
                <a:gd name="T98" fmla="*/ 20 w 52"/>
                <a:gd name="T99" fmla="*/ 50 h 53"/>
                <a:gd name="T100" fmla="*/ 15 w 52"/>
                <a:gd name="T101" fmla="*/ 50 h 53"/>
                <a:gd name="T102" fmla="*/ 15 w 52"/>
                <a:gd name="T103" fmla="*/ 48 h 53"/>
                <a:gd name="T104" fmla="*/ 15 w 52"/>
                <a:gd name="T105" fmla="*/ 47 h 53"/>
                <a:gd name="T106" fmla="*/ 15 w 52"/>
                <a:gd name="T107" fmla="*/ 6 h 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" h="53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6" y="50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24" y="53"/>
                  </a:lnTo>
                  <a:lnTo>
                    <a:pt x="30" y="53"/>
                  </a:lnTo>
                  <a:lnTo>
                    <a:pt x="35" y="51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8" y="41"/>
                  </a:lnTo>
                  <a:lnTo>
                    <a:pt x="51" y="37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1" y="20"/>
                  </a:lnTo>
                  <a:lnTo>
                    <a:pt x="49" y="14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7" y="3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0" y="0"/>
                  </a:lnTo>
                  <a:close/>
                  <a:moveTo>
                    <a:pt x="15" y="6"/>
                  </a:moveTo>
                  <a:lnTo>
                    <a:pt x="15" y="5"/>
                  </a:lnTo>
                  <a:lnTo>
                    <a:pt x="20" y="3"/>
                  </a:lnTo>
                  <a:lnTo>
                    <a:pt x="27" y="5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2" y="14"/>
                  </a:lnTo>
                  <a:lnTo>
                    <a:pt x="44" y="20"/>
                  </a:lnTo>
                  <a:lnTo>
                    <a:pt x="44" y="27"/>
                  </a:lnTo>
                  <a:lnTo>
                    <a:pt x="44" y="33"/>
                  </a:lnTo>
                  <a:lnTo>
                    <a:pt x="42" y="37"/>
                  </a:lnTo>
                  <a:lnTo>
                    <a:pt x="41" y="40"/>
                  </a:lnTo>
                  <a:lnTo>
                    <a:pt x="38" y="44"/>
                  </a:lnTo>
                  <a:lnTo>
                    <a:pt x="35" y="45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59"/>
            <p:cNvSpPr>
              <a:spLocks noEditPoints="1"/>
            </p:cNvSpPr>
            <p:nvPr/>
          </p:nvSpPr>
          <p:spPr bwMode="auto">
            <a:xfrm>
              <a:off x="3887" y="2446"/>
              <a:ext cx="52" cy="53"/>
            </a:xfrm>
            <a:custGeom>
              <a:avLst/>
              <a:gdLst>
                <a:gd name="T0" fmla="*/ 0 w 52"/>
                <a:gd name="T1" fmla="*/ 0 h 53"/>
                <a:gd name="T2" fmla="*/ 0 w 52"/>
                <a:gd name="T3" fmla="*/ 2 h 53"/>
                <a:gd name="T4" fmla="*/ 1 w 52"/>
                <a:gd name="T5" fmla="*/ 2 h 53"/>
                <a:gd name="T6" fmla="*/ 2 w 52"/>
                <a:gd name="T7" fmla="*/ 3 h 53"/>
                <a:gd name="T8" fmla="*/ 5 w 52"/>
                <a:gd name="T9" fmla="*/ 3 h 53"/>
                <a:gd name="T10" fmla="*/ 5 w 52"/>
                <a:gd name="T11" fmla="*/ 5 h 53"/>
                <a:gd name="T12" fmla="*/ 5 w 52"/>
                <a:gd name="T13" fmla="*/ 7 h 53"/>
                <a:gd name="T14" fmla="*/ 5 w 52"/>
                <a:gd name="T15" fmla="*/ 45 h 53"/>
                <a:gd name="T16" fmla="*/ 5 w 52"/>
                <a:gd name="T17" fmla="*/ 48 h 53"/>
                <a:gd name="T18" fmla="*/ 5 w 52"/>
                <a:gd name="T19" fmla="*/ 50 h 53"/>
                <a:gd name="T20" fmla="*/ 2 w 52"/>
                <a:gd name="T21" fmla="*/ 51 h 53"/>
                <a:gd name="T22" fmla="*/ 0 w 52"/>
                <a:gd name="T23" fmla="*/ 51 h 53"/>
                <a:gd name="T24" fmla="*/ 0 w 52"/>
                <a:gd name="T25" fmla="*/ 53 h 53"/>
                <a:gd name="T26" fmla="*/ 24 w 52"/>
                <a:gd name="T27" fmla="*/ 53 h 53"/>
                <a:gd name="T28" fmla="*/ 29 w 52"/>
                <a:gd name="T29" fmla="*/ 53 h 53"/>
                <a:gd name="T30" fmla="*/ 35 w 52"/>
                <a:gd name="T31" fmla="*/ 51 h 53"/>
                <a:gd name="T32" fmla="*/ 39 w 52"/>
                <a:gd name="T33" fmla="*/ 48 h 53"/>
                <a:gd name="T34" fmla="*/ 43 w 52"/>
                <a:gd name="T35" fmla="*/ 45 h 53"/>
                <a:gd name="T36" fmla="*/ 48 w 52"/>
                <a:gd name="T37" fmla="*/ 41 h 53"/>
                <a:gd name="T38" fmla="*/ 50 w 52"/>
                <a:gd name="T39" fmla="*/ 37 h 53"/>
                <a:gd name="T40" fmla="*/ 52 w 52"/>
                <a:gd name="T41" fmla="*/ 31 h 53"/>
                <a:gd name="T42" fmla="*/ 52 w 52"/>
                <a:gd name="T43" fmla="*/ 26 h 53"/>
                <a:gd name="T44" fmla="*/ 50 w 52"/>
                <a:gd name="T45" fmla="*/ 20 h 53"/>
                <a:gd name="T46" fmla="*/ 49 w 52"/>
                <a:gd name="T47" fmla="*/ 14 h 53"/>
                <a:gd name="T48" fmla="*/ 46 w 52"/>
                <a:gd name="T49" fmla="*/ 10 h 53"/>
                <a:gd name="T50" fmla="*/ 42 w 52"/>
                <a:gd name="T51" fmla="*/ 6 h 53"/>
                <a:gd name="T52" fmla="*/ 35 w 52"/>
                <a:gd name="T53" fmla="*/ 3 h 53"/>
                <a:gd name="T54" fmla="*/ 28 w 52"/>
                <a:gd name="T55" fmla="*/ 2 h 53"/>
                <a:gd name="T56" fmla="*/ 22 w 52"/>
                <a:gd name="T57" fmla="*/ 0 h 53"/>
                <a:gd name="T58" fmla="*/ 0 w 52"/>
                <a:gd name="T59" fmla="*/ 0 h 53"/>
                <a:gd name="T60" fmla="*/ 14 w 52"/>
                <a:gd name="T61" fmla="*/ 6 h 53"/>
                <a:gd name="T62" fmla="*/ 14 w 52"/>
                <a:gd name="T63" fmla="*/ 5 h 53"/>
                <a:gd name="T64" fmla="*/ 15 w 52"/>
                <a:gd name="T65" fmla="*/ 5 h 53"/>
                <a:gd name="T66" fmla="*/ 18 w 52"/>
                <a:gd name="T67" fmla="*/ 3 h 53"/>
                <a:gd name="T68" fmla="*/ 26 w 52"/>
                <a:gd name="T69" fmla="*/ 5 h 53"/>
                <a:gd name="T70" fmla="*/ 32 w 52"/>
                <a:gd name="T71" fmla="*/ 6 h 53"/>
                <a:gd name="T72" fmla="*/ 38 w 52"/>
                <a:gd name="T73" fmla="*/ 10 h 53"/>
                <a:gd name="T74" fmla="*/ 41 w 52"/>
                <a:gd name="T75" fmla="*/ 14 h 53"/>
                <a:gd name="T76" fmla="*/ 43 w 52"/>
                <a:gd name="T77" fmla="*/ 20 h 53"/>
                <a:gd name="T78" fmla="*/ 43 w 52"/>
                <a:gd name="T79" fmla="*/ 27 h 53"/>
                <a:gd name="T80" fmla="*/ 43 w 52"/>
                <a:gd name="T81" fmla="*/ 33 h 53"/>
                <a:gd name="T82" fmla="*/ 42 w 52"/>
                <a:gd name="T83" fmla="*/ 37 h 53"/>
                <a:gd name="T84" fmla="*/ 41 w 52"/>
                <a:gd name="T85" fmla="*/ 40 h 53"/>
                <a:gd name="T86" fmla="*/ 38 w 52"/>
                <a:gd name="T87" fmla="*/ 44 h 53"/>
                <a:gd name="T88" fmla="*/ 35 w 52"/>
                <a:gd name="T89" fmla="*/ 45 h 53"/>
                <a:gd name="T90" fmla="*/ 31 w 52"/>
                <a:gd name="T91" fmla="*/ 48 h 53"/>
                <a:gd name="T92" fmla="*/ 26 w 52"/>
                <a:gd name="T93" fmla="*/ 50 h 53"/>
                <a:gd name="T94" fmla="*/ 22 w 52"/>
                <a:gd name="T95" fmla="*/ 50 h 53"/>
                <a:gd name="T96" fmla="*/ 19 w 52"/>
                <a:gd name="T97" fmla="*/ 50 h 53"/>
                <a:gd name="T98" fmla="*/ 19 w 52"/>
                <a:gd name="T99" fmla="*/ 50 h 53"/>
                <a:gd name="T100" fmla="*/ 15 w 52"/>
                <a:gd name="T101" fmla="*/ 50 h 53"/>
                <a:gd name="T102" fmla="*/ 14 w 52"/>
                <a:gd name="T103" fmla="*/ 48 h 53"/>
                <a:gd name="T104" fmla="*/ 14 w 52"/>
                <a:gd name="T105" fmla="*/ 47 h 53"/>
                <a:gd name="T106" fmla="*/ 14 w 52"/>
                <a:gd name="T107" fmla="*/ 6 h 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" h="53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24" y="53"/>
                  </a:lnTo>
                  <a:lnTo>
                    <a:pt x="29" y="53"/>
                  </a:lnTo>
                  <a:lnTo>
                    <a:pt x="35" y="51"/>
                  </a:lnTo>
                  <a:lnTo>
                    <a:pt x="39" y="48"/>
                  </a:lnTo>
                  <a:lnTo>
                    <a:pt x="43" y="45"/>
                  </a:lnTo>
                  <a:lnTo>
                    <a:pt x="48" y="41"/>
                  </a:lnTo>
                  <a:lnTo>
                    <a:pt x="50" y="37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0" y="20"/>
                  </a:lnTo>
                  <a:lnTo>
                    <a:pt x="49" y="14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5" y="3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0" y="0"/>
                  </a:lnTo>
                  <a:close/>
                  <a:moveTo>
                    <a:pt x="14" y="6"/>
                  </a:moveTo>
                  <a:lnTo>
                    <a:pt x="14" y="5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2" y="6"/>
                  </a:lnTo>
                  <a:lnTo>
                    <a:pt x="38" y="10"/>
                  </a:lnTo>
                  <a:lnTo>
                    <a:pt x="41" y="14"/>
                  </a:lnTo>
                  <a:lnTo>
                    <a:pt x="43" y="20"/>
                  </a:lnTo>
                  <a:lnTo>
                    <a:pt x="43" y="27"/>
                  </a:lnTo>
                  <a:lnTo>
                    <a:pt x="43" y="33"/>
                  </a:lnTo>
                  <a:lnTo>
                    <a:pt x="42" y="37"/>
                  </a:lnTo>
                  <a:lnTo>
                    <a:pt x="41" y="40"/>
                  </a:lnTo>
                  <a:lnTo>
                    <a:pt x="38" y="44"/>
                  </a:lnTo>
                  <a:lnTo>
                    <a:pt x="35" y="45"/>
                  </a:lnTo>
                  <a:lnTo>
                    <a:pt x="31" y="48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5" y="50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60"/>
            <p:cNvSpPr>
              <a:spLocks/>
            </p:cNvSpPr>
            <p:nvPr/>
          </p:nvSpPr>
          <p:spPr bwMode="auto">
            <a:xfrm>
              <a:off x="3763" y="2386"/>
              <a:ext cx="79" cy="74"/>
            </a:xfrm>
            <a:custGeom>
              <a:avLst/>
              <a:gdLst>
                <a:gd name="T0" fmla="*/ 0 w 79"/>
                <a:gd name="T1" fmla="*/ 0 h 74"/>
                <a:gd name="T2" fmla="*/ 0 w 79"/>
                <a:gd name="T3" fmla="*/ 1 h 74"/>
                <a:gd name="T4" fmla="*/ 5 w 79"/>
                <a:gd name="T5" fmla="*/ 3 h 74"/>
                <a:gd name="T6" fmla="*/ 8 w 79"/>
                <a:gd name="T7" fmla="*/ 4 h 74"/>
                <a:gd name="T8" fmla="*/ 10 w 79"/>
                <a:gd name="T9" fmla="*/ 5 h 74"/>
                <a:gd name="T10" fmla="*/ 10 w 79"/>
                <a:gd name="T11" fmla="*/ 8 h 74"/>
                <a:gd name="T12" fmla="*/ 10 w 79"/>
                <a:gd name="T13" fmla="*/ 48 h 74"/>
                <a:gd name="T14" fmla="*/ 10 w 79"/>
                <a:gd name="T15" fmla="*/ 49 h 74"/>
                <a:gd name="T16" fmla="*/ 11 w 79"/>
                <a:gd name="T17" fmla="*/ 53 h 74"/>
                <a:gd name="T18" fmla="*/ 11 w 79"/>
                <a:gd name="T19" fmla="*/ 59 h 74"/>
                <a:gd name="T20" fmla="*/ 14 w 79"/>
                <a:gd name="T21" fmla="*/ 63 h 74"/>
                <a:gd name="T22" fmla="*/ 15 w 79"/>
                <a:gd name="T23" fmla="*/ 66 h 74"/>
                <a:gd name="T24" fmla="*/ 18 w 79"/>
                <a:gd name="T25" fmla="*/ 69 h 74"/>
                <a:gd name="T26" fmla="*/ 21 w 79"/>
                <a:gd name="T27" fmla="*/ 72 h 74"/>
                <a:gd name="T28" fmla="*/ 25 w 79"/>
                <a:gd name="T29" fmla="*/ 73 h 74"/>
                <a:gd name="T30" fmla="*/ 29 w 79"/>
                <a:gd name="T31" fmla="*/ 74 h 74"/>
                <a:gd name="T32" fmla="*/ 39 w 79"/>
                <a:gd name="T33" fmla="*/ 74 h 74"/>
                <a:gd name="T34" fmla="*/ 45 w 79"/>
                <a:gd name="T35" fmla="*/ 74 h 74"/>
                <a:gd name="T36" fmla="*/ 50 w 79"/>
                <a:gd name="T37" fmla="*/ 73 h 74"/>
                <a:gd name="T38" fmla="*/ 56 w 79"/>
                <a:gd name="T39" fmla="*/ 72 h 74"/>
                <a:gd name="T40" fmla="*/ 60 w 79"/>
                <a:gd name="T41" fmla="*/ 67 h 74"/>
                <a:gd name="T42" fmla="*/ 63 w 79"/>
                <a:gd name="T43" fmla="*/ 65 h 74"/>
                <a:gd name="T44" fmla="*/ 66 w 79"/>
                <a:gd name="T45" fmla="*/ 59 h 74"/>
                <a:gd name="T46" fmla="*/ 66 w 79"/>
                <a:gd name="T47" fmla="*/ 55 h 74"/>
                <a:gd name="T48" fmla="*/ 67 w 79"/>
                <a:gd name="T49" fmla="*/ 49 h 74"/>
                <a:gd name="T50" fmla="*/ 67 w 79"/>
                <a:gd name="T51" fmla="*/ 14 h 74"/>
                <a:gd name="T52" fmla="*/ 67 w 79"/>
                <a:gd name="T53" fmla="*/ 8 h 74"/>
                <a:gd name="T54" fmla="*/ 69 w 79"/>
                <a:gd name="T55" fmla="*/ 4 h 74"/>
                <a:gd name="T56" fmla="*/ 72 w 79"/>
                <a:gd name="T57" fmla="*/ 3 h 74"/>
                <a:gd name="T58" fmla="*/ 76 w 79"/>
                <a:gd name="T59" fmla="*/ 1 h 74"/>
                <a:gd name="T60" fmla="*/ 79 w 79"/>
                <a:gd name="T61" fmla="*/ 1 h 74"/>
                <a:gd name="T62" fmla="*/ 79 w 79"/>
                <a:gd name="T63" fmla="*/ 0 h 74"/>
                <a:gd name="T64" fmla="*/ 52 w 79"/>
                <a:gd name="T65" fmla="*/ 0 h 74"/>
                <a:gd name="T66" fmla="*/ 52 w 79"/>
                <a:gd name="T67" fmla="*/ 1 h 74"/>
                <a:gd name="T68" fmla="*/ 57 w 79"/>
                <a:gd name="T69" fmla="*/ 3 h 74"/>
                <a:gd name="T70" fmla="*/ 60 w 79"/>
                <a:gd name="T71" fmla="*/ 4 h 74"/>
                <a:gd name="T72" fmla="*/ 62 w 79"/>
                <a:gd name="T73" fmla="*/ 8 h 74"/>
                <a:gd name="T74" fmla="*/ 62 w 79"/>
                <a:gd name="T75" fmla="*/ 14 h 74"/>
                <a:gd name="T76" fmla="*/ 62 w 79"/>
                <a:gd name="T77" fmla="*/ 49 h 74"/>
                <a:gd name="T78" fmla="*/ 62 w 79"/>
                <a:gd name="T79" fmla="*/ 55 h 74"/>
                <a:gd name="T80" fmla="*/ 60 w 79"/>
                <a:gd name="T81" fmla="*/ 59 h 74"/>
                <a:gd name="T82" fmla="*/ 59 w 79"/>
                <a:gd name="T83" fmla="*/ 62 h 74"/>
                <a:gd name="T84" fmla="*/ 57 w 79"/>
                <a:gd name="T85" fmla="*/ 65 h 74"/>
                <a:gd name="T86" fmla="*/ 53 w 79"/>
                <a:gd name="T87" fmla="*/ 67 h 74"/>
                <a:gd name="T88" fmla="*/ 50 w 79"/>
                <a:gd name="T89" fmla="*/ 69 h 74"/>
                <a:gd name="T90" fmla="*/ 46 w 79"/>
                <a:gd name="T91" fmla="*/ 70 h 74"/>
                <a:gd name="T92" fmla="*/ 41 w 79"/>
                <a:gd name="T93" fmla="*/ 70 h 74"/>
                <a:gd name="T94" fmla="*/ 36 w 79"/>
                <a:gd name="T95" fmla="*/ 70 h 74"/>
                <a:gd name="T96" fmla="*/ 32 w 79"/>
                <a:gd name="T97" fmla="*/ 69 h 74"/>
                <a:gd name="T98" fmla="*/ 29 w 79"/>
                <a:gd name="T99" fmla="*/ 67 h 74"/>
                <a:gd name="T100" fmla="*/ 27 w 79"/>
                <a:gd name="T101" fmla="*/ 65 h 74"/>
                <a:gd name="T102" fmla="*/ 24 w 79"/>
                <a:gd name="T103" fmla="*/ 62 h 74"/>
                <a:gd name="T104" fmla="*/ 24 w 79"/>
                <a:gd name="T105" fmla="*/ 58 h 74"/>
                <a:gd name="T106" fmla="*/ 22 w 79"/>
                <a:gd name="T107" fmla="*/ 53 h 74"/>
                <a:gd name="T108" fmla="*/ 22 w 79"/>
                <a:gd name="T109" fmla="*/ 49 h 74"/>
                <a:gd name="T110" fmla="*/ 22 w 79"/>
                <a:gd name="T111" fmla="*/ 11 h 74"/>
                <a:gd name="T112" fmla="*/ 22 w 79"/>
                <a:gd name="T113" fmla="*/ 7 h 74"/>
                <a:gd name="T114" fmla="*/ 24 w 79"/>
                <a:gd name="T115" fmla="*/ 4 h 74"/>
                <a:gd name="T116" fmla="*/ 27 w 79"/>
                <a:gd name="T117" fmla="*/ 3 h 74"/>
                <a:gd name="T118" fmla="*/ 31 w 79"/>
                <a:gd name="T119" fmla="*/ 1 h 74"/>
                <a:gd name="T120" fmla="*/ 32 w 79"/>
                <a:gd name="T121" fmla="*/ 1 h 74"/>
                <a:gd name="T122" fmla="*/ 32 w 79"/>
                <a:gd name="T123" fmla="*/ 0 h 74"/>
                <a:gd name="T124" fmla="*/ 0 w 79"/>
                <a:gd name="T125" fmla="*/ 0 h 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9" h="74">
                  <a:moveTo>
                    <a:pt x="0" y="0"/>
                  </a:moveTo>
                  <a:lnTo>
                    <a:pt x="0" y="1"/>
                  </a:lnTo>
                  <a:lnTo>
                    <a:pt x="5" y="3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1" y="5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72"/>
                  </a:lnTo>
                  <a:lnTo>
                    <a:pt x="25" y="73"/>
                  </a:lnTo>
                  <a:lnTo>
                    <a:pt x="29" y="74"/>
                  </a:lnTo>
                  <a:lnTo>
                    <a:pt x="39" y="74"/>
                  </a:lnTo>
                  <a:lnTo>
                    <a:pt x="45" y="74"/>
                  </a:lnTo>
                  <a:lnTo>
                    <a:pt x="50" y="73"/>
                  </a:lnTo>
                  <a:lnTo>
                    <a:pt x="56" y="72"/>
                  </a:lnTo>
                  <a:lnTo>
                    <a:pt x="60" y="67"/>
                  </a:lnTo>
                  <a:lnTo>
                    <a:pt x="63" y="65"/>
                  </a:lnTo>
                  <a:lnTo>
                    <a:pt x="66" y="59"/>
                  </a:lnTo>
                  <a:lnTo>
                    <a:pt x="66" y="55"/>
                  </a:lnTo>
                  <a:lnTo>
                    <a:pt x="67" y="49"/>
                  </a:lnTo>
                  <a:lnTo>
                    <a:pt x="67" y="14"/>
                  </a:lnTo>
                  <a:lnTo>
                    <a:pt x="67" y="8"/>
                  </a:lnTo>
                  <a:lnTo>
                    <a:pt x="69" y="4"/>
                  </a:lnTo>
                  <a:lnTo>
                    <a:pt x="72" y="3"/>
                  </a:lnTo>
                  <a:lnTo>
                    <a:pt x="76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7" y="3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2" y="14"/>
                  </a:lnTo>
                  <a:lnTo>
                    <a:pt x="62" y="49"/>
                  </a:lnTo>
                  <a:lnTo>
                    <a:pt x="62" y="55"/>
                  </a:lnTo>
                  <a:lnTo>
                    <a:pt x="60" y="59"/>
                  </a:lnTo>
                  <a:lnTo>
                    <a:pt x="59" y="62"/>
                  </a:lnTo>
                  <a:lnTo>
                    <a:pt x="57" y="65"/>
                  </a:lnTo>
                  <a:lnTo>
                    <a:pt x="53" y="67"/>
                  </a:lnTo>
                  <a:lnTo>
                    <a:pt x="50" y="69"/>
                  </a:lnTo>
                  <a:lnTo>
                    <a:pt x="46" y="70"/>
                  </a:lnTo>
                  <a:lnTo>
                    <a:pt x="41" y="70"/>
                  </a:lnTo>
                  <a:lnTo>
                    <a:pt x="36" y="70"/>
                  </a:lnTo>
                  <a:lnTo>
                    <a:pt x="32" y="69"/>
                  </a:lnTo>
                  <a:lnTo>
                    <a:pt x="29" y="67"/>
                  </a:lnTo>
                  <a:lnTo>
                    <a:pt x="27" y="65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2" y="53"/>
                  </a:lnTo>
                  <a:lnTo>
                    <a:pt x="22" y="49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61"/>
            <p:cNvSpPr>
              <a:spLocks noChangeShapeType="1"/>
            </p:cNvSpPr>
            <p:nvPr/>
          </p:nvSpPr>
          <p:spPr bwMode="auto">
            <a:xfrm>
              <a:off x="3837" y="2149"/>
              <a:ext cx="1" cy="1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62"/>
            <p:cNvSpPr>
              <a:spLocks/>
            </p:cNvSpPr>
            <p:nvPr/>
          </p:nvSpPr>
          <p:spPr bwMode="auto">
            <a:xfrm>
              <a:off x="3828" y="2122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19 w 19"/>
                <a:gd name="T3" fmla="*/ 27 h 27"/>
                <a:gd name="T4" fmla="*/ 0 w 19"/>
                <a:gd name="T5" fmla="*/ 27 h 27"/>
                <a:gd name="T6" fmla="*/ 9 w 19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7">
                  <a:moveTo>
                    <a:pt x="9" y="0"/>
                  </a:moveTo>
                  <a:lnTo>
                    <a:pt x="19" y="27"/>
                  </a:lnTo>
                  <a:lnTo>
                    <a:pt x="0" y="2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63"/>
            <p:cNvSpPr>
              <a:spLocks/>
            </p:cNvSpPr>
            <p:nvPr/>
          </p:nvSpPr>
          <p:spPr bwMode="auto">
            <a:xfrm>
              <a:off x="3828" y="2310"/>
              <a:ext cx="19" cy="27"/>
            </a:xfrm>
            <a:custGeom>
              <a:avLst/>
              <a:gdLst>
                <a:gd name="T0" fmla="*/ 9 w 19"/>
                <a:gd name="T1" fmla="*/ 27 h 27"/>
                <a:gd name="T2" fmla="*/ 0 w 19"/>
                <a:gd name="T3" fmla="*/ 0 h 27"/>
                <a:gd name="T4" fmla="*/ 19 w 19"/>
                <a:gd name="T5" fmla="*/ 0 h 27"/>
                <a:gd name="T6" fmla="*/ 9 w 19"/>
                <a:gd name="T7" fmla="*/ 2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7">
                  <a:moveTo>
                    <a:pt x="9" y="27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Line 64"/>
            <p:cNvSpPr>
              <a:spLocks noChangeShapeType="1"/>
            </p:cNvSpPr>
            <p:nvPr/>
          </p:nvSpPr>
          <p:spPr bwMode="auto">
            <a:xfrm>
              <a:off x="4026" y="2524"/>
              <a:ext cx="1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65"/>
            <p:cNvSpPr>
              <a:spLocks/>
            </p:cNvSpPr>
            <p:nvPr/>
          </p:nvSpPr>
          <p:spPr bwMode="auto">
            <a:xfrm>
              <a:off x="4044" y="2555"/>
              <a:ext cx="76" cy="76"/>
            </a:xfrm>
            <a:custGeom>
              <a:avLst/>
              <a:gdLst>
                <a:gd name="T0" fmla="*/ 0 w 76"/>
                <a:gd name="T1" fmla="*/ 0 h 76"/>
                <a:gd name="T2" fmla="*/ 0 w 76"/>
                <a:gd name="T3" fmla="*/ 3 h 76"/>
                <a:gd name="T4" fmla="*/ 2 w 76"/>
                <a:gd name="T5" fmla="*/ 3 h 76"/>
                <a:gd name="T6" fmla="*/ 5 w 76"/>
                <a:gd name="T7" fmla="*/ 3 h 76"/>
                <a:gd name="T8" fmla="*/ 6 w 76"/>
                <a:gd name="T9" fmla="*/ 6 h 76"/>
                <a:gd name="T10" fmla="*/ 9 w 76"/>
                <a:gd name="T11" fmla="*/ 7 h 76"/>
                <a:gd name="T12" fmla="*/ 10 w 76"/>
                <a:gd name="T13" fmla="*/ 11 h 76"/>
                <a:gd name="T14" fmla="*/ 40 w 76"/>
                <a:gd name="T15" fmla="*/ 76 h 76"/>
                <a:gd name="T16" fmla="*/ 41 w 76"/>
                <a:gd name="T17" fmla="*/ 76 h 76"/>
                <a:gd name="T18" fmla="*/ 65 w 76"/>
                <a:gd name="T19" fmla="*/ 14 h 76"/>
                <a:gd name="T20" fmla="*/ 68 w 76"/>
                <a:gd name="T21" fmla="*/ 8 h 76"/>
                <a:gd name="T22" fmla="*/ 71 w 76"/>
                <a:gd name="T23" fmla="*/ 4 h 76"/>
                <a:gd name="T24" fmla="*/ 74 w 76"/>
                <a:gd name="T25" fmla="*/ 3 h 76"/>
                <a:gd name="T26" fmla="*/ 76 w 76"/>
                <a:gd name="T27" fmla="*/ 3 h 76"/>
                <a:gd name="T28" fmla="*/ 76 w 76"/>
                <a:gd name="T29" fmla="*/ 0 h 76"/>
                <a:gd name="T30" fmla="*/ 54 w 76"/>
                <a:gd name="T31" fmla="*/ 0 h 76"/>
                <a:gd name="T32" fmla="*/ 54 w 76"/>
                <a:gd name="T33" fmla="*/ 3 h 76"/>
                <a:gd name="T34" fmla="*/ 55 w 76"/>
                <a:gd name="T35" fmla="*/ 3 h 76"/>
                <a:gd name="T36" fmla="*/ 58 w 76"/>
                <a:gd name="T37" fmla="*/ 3 h 76"/>
                <a:gd name="T38" fmla="*/ 61 w 76"/>
                <a:gd name="T39" fmla="*/ 4 h 76"/>
                <a:gd name="T40" fmla="*/ 61 w 76"/>
                <a:gd name="T41" fmla="*/ 6 h 76"/>
                <a:gd name="T42" fmla="*/ 61 w 76"/>
                <a:gd name="T43" fmla="*/ 7 h 76"/>
                <a:gd name="T44" fmla="*/ 61 w 76"/>
                <a:gd name="T45" fmla="*/ 11 h 76"/>
                <a:gd name="T46" fmla="*/ 58 w 76"/>
                <a:gd name="T47" fmla="*/ 17 h 76"/>
                <a:gd name="T48" fmla="*/ 43 w 76"/>
                <a:gd name="T49" fmla="*/ 56 h 76"/>
                <a:gd name="T50" fmla="*/ 24 w 76"/>
                <a:gd name="T51" fmla="*/ 15 h 76"/>
                <a:gd name="T52" fmla="*/ 23 w 76"/>
                <a:gd name="T53" fmla="*/ 10 h 76"/>
                <a:gd name="T54" fmla="*/ 22 w 76"/>
                <a:gd name="T55" fmla="*/ 7 h 76"/>
                <a:gd name="T56" fmla="*/ 22 w 76"/>
                <a:gd name="T57" fmla="*/ 4 h 76"/>
                <a:gd name="T58" fmla="*/ 23 w 76"/>
                <a:gd name="T59" fmla="*/ 4 h 76"/>
                <a:gd name="T60" fmla="*/ 29 w 76"/>
                <a:gd name="T61" fmla="*/ 3 h 76"/>
                <a:gd name="T62" fmla="*/ 30 w 76"/>
                <a:gd name="T63" fmla="*/ 3 h 76"/>
                <a:gd name="T64" fmla="*/ 30 w 76"/>
                <a:gd name="T65" fmla="*/ 0 h 76"/>
                <a:gd name="T66" fmla="*/ 0 w 76"/>
                <a:gd name="T67" fmla="*/ 0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6" y="6"/>
                  </a:lnTo>
                  <a:lnTo>
                    <a:pt x="9" y="7"/>
                  </a:lnTo>
                  <a:lnTo>
                    <a:pt x="10" y="11"/>
                  </a:lnTo>
                  <a:lnTo>
                    <a:pt x="40" y="76"/>
                  </a:lnTo>
                  <a:lnTo>
                    <a:pt x="41" y="76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1" y="4"/>
                  </a:lnTo>
                  <a:lnTo>
                    <a:pt x="74" y="3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8" y="3"/>
                  </a:lnTo>
                  <a:lnTo>
                    <a:pt x="61" y="4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11"/>
                  </a:lnTo>
                  <a:lnTo>
                    <a:pt x="58" y="17"/>
                  </a:lnTo>
                  <a:lnTo>
                    <a:pt x="43" y="56"/>
                  </a:lnTo>
                  <a:lnTo>
                    <a:pt x="24" y="15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66"/>
            <p:cNvSpPr>
              <a:spLocks/>
            </p:cNvSpPr>
            <p:nvPr/>
          </p:nvSpPr>
          <p:spPr bwMode="auto">
            <a:xfrm>
              <a:off x="2050" y="1960"/>
              <a:ext cx="12" cy="53"/>
            </a:xfrm>
            <a:custGeom>
              <a:avLst/>
              <a:gdLst>
                <a:gd name="T0" fmla="*/ 0 w 12"/>
                <a:gd name="T1" fmla="*/ 11 h 53"/>
                <a:gd name="T2" fmla="*/ 8 w 12"/>
                <a:gd name="T3" fmla="*/ 4 h 53"/>
                <a:gd name="T4" fmla="*/ 12 w 12"/>
                <a:gd name="T5" fmla="*/ 0 h 53"/>
                <a:gd name="T6" fmla="*/ 12 w 12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53">
                  <a:moveTo>
                    <a:pt x="0" y="11"/>
                  </a:moveTo>
                  <a:lnTo>
                    <a:pt x="8" y="4"/>
                  </a:lnTo>
                  <a:lnTo>
                    <a:pt x="12" y="0"/>
                  </a:lnTo>
                  <a:lnTo>
                    <a:pt x="12" y="53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67"/>
            <p:cNvSpPr>
              <a:spLocks/>
            </p:cNvSpPr>
            <p:nvPr/>
          </p:nvSpPr>
          <p:spPr bwMode="auto">
            <a:xfrm>
              <a:off x="2087" y="2011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2 h 2"/>
                <a:gd name="T6" fmla="*/ 0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68"/>
            <p:cNvSpPr>
              <a:spLocks/>
            </p:cNvSpPr>
            <p:nvPr/>
          </p:nvSpPr>
          <p:spPr bwMode="auto">
            <a:xfrm>
              <a:off x="2107" y="1960"/>
              <a:ext cx="39" cy="53"/>
            </a:xfrm>
            <a:custGeom>
              <a:avLst/>
              <a:gdLst>
                <a:gd name="T0" fmla="*/ 20 w 39"/>
                <a:gd name="T1" fmla="*/ 0 h 53"/>
                <a:gd name="T2" fmla="*/ 10 w 39"/>
                <a:gd name="T3" fmla="*/ 0 h 53"/>
                <a:gd name="T4" fmla="*/ 4 w 39"/>
                <a:gd name="T5" fmla="*/ 11 h 53"/>
                <a:gd name="T6" fmla="*/ 0 w 39"/>
                <a:gd name="T7" fmla="*/ 24 h 53"/>
                <a:gd name="T8" fmla="*/ 0 w 39"/>
                <a:gd name="T9" fmla="*/ 31 h 53"/>
                <a:gd name="T10" fmla="*/ 4 w 39"/>
                <a:gd name="T11" fmla="*/ 43 h 53"/>
                <a:gd name="T12" fmla="*/ 10 w 39"/>
                <a:gd name="T13" fmla="*/ 53 h 53"/>
                <a:gd name="T14" fmla="*/ 20 w 39"/>
                <a:gd name="T15" fmla="*/ 53 h 53"/>
                <a:gd name="T16" fmla="*/ 24 w 39"/>
                <a:gd name="T17" fmla="*/ 53 h 53"/>
                <a:gd name="T18" fmla="*/ 29 w 39"/>
                <a:gd name="T19" fmla="*/ 53 h 53"/>
                <a:gd name="T20" fmla="*/ 34 w 39"/>
                <a:gd name="T21" fmla="*/ 43 h 53"/>
                <a:gd name="T22" fmla="*/ 39 w 39"/>
                <a:gd name="T23" fmla="*/ 31 h 53"/>
                <a:gd name="T24" fmla="*/ 39 w 39"/>
                <a:gd name="T25" fmla="*/ 24 h 53"/>
                <a:gd name="T26" fmla="*/ 34 w 39"/>
                <a:gd name="T27" fmla="*/ 11 h 53"/>
                <a:gd name="T28" fmla="*/ 29 w 39"/>
                <a:gd name="T29" fmla="*/ 0 h 53"/>
                <a:gd name="T30" fmla="*/ 24 w 39"/>
                <a:gd name="T31" fmla="*/ 0 h 53"/>
                <a:gd name="T32" fmla="*/ 20 w 39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3">
                  <a:moveTo>
                    <a:pt x="20" y="0"/>
                  </a:moveTo>
                  <a:lnTo>
                    <a:pt x="10" y="0"/>
                  </a:lnTo>
                  <a:lnTo>
                    <a:pt x="4" y="11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0" y="53"/>
                  </a:lnTo>
                  <a:lnTo>
                    <a:pt x="20" y="53"/>
                  </a:lnTo>
                  <a:lnTo>
                    <a:pt x="24" y="53"/>
                  </a:lnTo>
                  <a:lnTo>
                    <a:pt x="29" y="53"/>
                  </a:lnTo>
                  <a:lnTo>
                    <a:pt x="34" y="43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4" y="1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Line 69"/>
            <p:cNvSpPr>
              <a:spLocks noChangeShapeType="1"/>
            </p:cNvSpPr>
            <p:nvPr/>
          </p:nvSpPr>
          <p:spPr bwMode="auto">
            <a:xfrm flipH="1">
              <a:off x="2107" y="1960"/>
              <a:ext cx="39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70"/>
            <p:cNvSpPr>
              <a:spLocks/>
            </p:cNvSpPr>
            <p:nvPr/>
          </p:nvSpPr>
          <p:spPr bwMode="auto">
            <a:xfrm>
              <a:off x="2041" y="1627"/>
              <a:ext cx="39" cy="55"/>
            </a:xfrm>
            <a:custGeom>
              <a:avLst/>
              <a:gdLst>
                <a:gd name="T0" fmla="*/ 7 w 39"/>
                <a:gd name="T1" fmla="*/ 16 h 55"/>
                <a:gd name="T2" fmla="*/ 7 w 39"/>
                <a:gd name="T3" fmla="*/ 10 h 55"/>
                <a:gd name="T4" fmla="*/ 7 w 39"/>
                <a:gd name="T5" fmla="*/ 6 h 55"/>
                <a:gd name="T6" fmla="*/ 9 w 39"/>
                <a:gd name="T7" fmla="*/ 6 h 55"/>
                <a:gd name="T8" fmla="*/ 17 w 39"/>
                <a:gd name="T9" fmla="*/ 0 h 55"/>
                <a:gd name="T10" fmla="*/ 26 w 39"/>
                <a:gd name="T11" fmla="*/ 0 h 55"/>
                <a:gd name="T12" fmla="*/ 29 w 39"/>
                <a:gd name="T13" fmla="*/ 6 h 55"/>
                <a:gd name="T14" fmla="*/ 36 w 39"/>
                <a:gd name="T15" fmla="*/ 10 h 55"/>
                <a:gd name="T16" fmla="*/ 36 w 39"/>
                <a:gd name="T17" fmla="*/ 16 h 55"/>
                <a:gd name="T18" fmla="*/ 29 w 39"/>
                <a:gd name="T19" fmla="*/ 20 h 55"/>
                <a:gd name="T20" fmla="*/ 26 w 39"/>
                <a:gd name="T21" fmla="*/ 30 h 55"/>
                <a:gd name="T22" fmla="*/ 0 w 39"/>
                <a:gd name="T23" fmla="*/ 55 h 55"/>
                <a:gd name="T24" fmla="*/ 39 w 39"/>
                <a:gd name="T25" fmla="*/ 55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5">
                  <a:moveTo>
                    <a:pt x="7" y="16"/>
                  </a:moveTo>
                  <a:lnTo>
                    <a:pt x="7" y="10"/>
                  </a:lnTo>
                  <a:lnTo>
                    <a:pt x="7" y="6"/>
                  </a:lnTo>
                  <a:lnTo>
                    <a:pt x="9" y="6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9" y="6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29" y="20"/>
                  </a:lnTo>
                  <a:lnTo>
                    <a:pt x="26" y="30"/>
                  </a:lnTo>
                  <a:lnTo>
                    <a:pt x="0" y="55"/>
                  </a:lnTo>
                  <a:lnTo>
                    <a:pt x="39" y="55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Freeform 71"/>
            <p:cNvSpPr>
              <a:spLocks/>
            </p:cNvSpPr>
            <p:nvPr/>
          </p:nvSpPr>
          <p:spPr bwMode="auto">
            <a:xfrm>
              <a:off x="2097" y="1677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3 w 3"/>
                <a:gd name="T5" fmla="*/ 5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Freeform 72"/>
            <p:cNvSpPr>
              <a:spLocks/>
            </p:cNvSpPr>
            <p:nvPr/>
          </p:nvSpPr>
          <p:spPr bwMode="auto">
            <a:xfrm>
              <a:off x="2117" y="1627"/>
              <a:ext cx="39" cy="55"/>
            </a:xfrm>
            <a:custGeom>
              <a:avLst/>
              <a:gdLst>
                <a:gd name="T0" fmla="*/ 19 w 39"/>
                <a:gd name="T1" fmla="*/ 0 h 55"/>
                <a:gd name="T2" fmla="*/ 10 w 39"/>
                <a:gd name="T3" fmla="*/ 6 h 55"/>
                <a:gd name="T4" fmla="*/ 4 w 39"/>
                <a:gd name="T5" fmla="*/ 10 h 55"/>
                <a:gd name="T6" fmla="*/ 0 w 39"/>
                <a:gd name="T7" fmla="*/ 26 h 55"/>
                <a:gd name="T8" fmla="*/ 0 w 39"/>
                <a:gd name="T9" fmla="*/ 36 h 55"/>
                <a:gd name="T10" fmla="*/ 4 w 39"/>
                <a:gd name="T11" fmla="*/ 47 h 55"/>
                <a:gd name="T12" fmla="*/ 10 w 39"/>
                <a:gd name="T13" fmla="*/ 55 h 55"/>
                <a:gd name="T14" fmla="*/ 19 w 39"/>
                <a:gd name="T15" fmla="*/ 55 h 55"/>
                <a:gd name="T16" fmla="*/ 24 w 39"/>
                <a:gd name="T17" fmla="*/ 55 h 55"/>
                <a:gd name="T18" fmla="*/ 29 w 39"/>
                <a:gd name="T19" fmla="*/ 55 h 55"/>
                <a:gd name="T20" fmla="*/ 33 w 39"/>
                <a:gd name="T21" fmla="*/ 47 h 55"/>
                <a:gd name="T22" fmla="*/ 39 w 39"/>
                <a:gd name="T23" fmla="*/ 36 h 55"/>
                <a:gd name="T24" fmla="*/ 39 w 39"/>
                <a:gd name="T25" fmla="*/ 26 h 55"/>
                <a:gd name="T26" fmla="*/ 33 w 39"/>
                <a:gd name="T27" fmla="*/ 10 h 55"/>
                <a:gd name="T28" fmla="*/ 29 w 39"/>
                <a:gd name="T29" fmla="*/ 6 h 55"/>
                <a:gd name="T30" fmla="*/ 24 w 39"/>
                <a:gd name="T31" fmla="*/ 0 h 55"/>
                <a:gd name="T32" fmla="*/ 19 w 39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5">
                  <a:moveTo>
                    <a:pt x="19" y="0"/>
                  </a:moveTo>
                  <a:lnTo>
                    <a:pt x="10" y="6"/>
                  </a:lnTo>
                  <a:lnTo>
                    <a:pt x="4" y="10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0" y="55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9" y="55"/>
                  </a:lnTo>
                  <a:lnTo>
                    <a:pt x="33" y="47"/>
                  </a:lnTo>
                  <a:lnTo>
                    <a:pt x="39" y="36"/>
                  </a:lnTo>
                  <a:lnTo>
                    <a:pt x="39" y="26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4" y="0"/>
                  </a:lnTo>
                  <a:lnTo>
                    <a:pt x="19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73"/>
            <p:cNvSpPr>
              <a:spLocks noChangeShapeType="1"/>
            </p:cNvSpPr>
            <p:nvPr/>
          </p:nvSpPr>
          <p:spPr bwMode="auto">
            <a:xfrm flipH="1">
              <a:off x="2117" y="1627"/>
              <a:ext cx="39" cy="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Freeform 74"/>
            <p:cNvSpPr>
              <a:spLocks/>
            </p:cNvSpPr>
            <p:nvPr/>
          </p:nvSpPr>
          <p:spPr bwMode="auto">
            <a:xfrm>
              <a:off x="2041" y="1301"/>
              <a:ext cx="39" cy="56"/>
            </a:xfrm>
            <a:custGeom>
              <a:avLst/>
              <a:gdLst>
                <a:gd name="T0" fmla="*/ 7 w 39"/>
                <a:gd name="T1" fmla="*/ 0 h 56"/>
                <a:gd name="T2" fmla="*/ 36 w 39"/>
                <a:gd name="T3" fmla="*/ 0 h 56"/>
                <a:gd name="T4" fmla="*/ 21 w 39"/>
                <a:gd name="T5" fmla="*/ 19 h 56"/>
                <a:gd name="T6" fmla="*/ 26 w 39"/>
                <a:gd name="T7" fmla="*/ 19 h 56"/>
                <a:gd name="T8" fmla="*/ 29 w 39"/>
                <a:gd name="T9" fmla="*/ 19 h 56"/>
                <a:gd name="T10" fmla="*/ 36 w 39"/>
                <a:gd name="T11" fmla="*/ 25 h 56"/>
                <a:gd name="T12" fmla="*/ 39 w 39"/>
                <a:gd name="T13" fmla="*/ 35 h 56"/>
                <a:gd name="T14" fmla="*/ 39 w 39"/>
                <a:gd name="T15" fmla="*/ 39 h 56"/>
                <a:gd name="T16" fmla="*/ 36 w 39"/>
                <a:gd name="T17" fmla="*/ 45 h 56"/>
                <a:gd name="T18" fmla="*/ 29 w 39"/>
                <a:gd name="T19" fmla="*/ 49 h 56"/>
                <a:gd name="T20" fmla="*/ 21 w 39"/>
                <a:gd name="T21" fmla="*/ 56 h 56"/>
                <a:gd name="T22" fmla="*/ 17 w 39"/>
                <a:gd name="T23" fmla="*/ 56 h 56"/>
                <a:gd name="T24" fmla="*/ 7 w 39"/>
                <a:gd name="T25" fmla="*/ 49 h 56"/>
                <a:gd name="T26" fmla="*/ 0 w 39"/>
                <a:gd name="T27" fmla="*/ 45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56">
                  <a:moveTo>
                    <a:pt x="7" y="0"/>
                  </a:moveTo>
                  <a:lnTo>
                    <a:pt x="36" y="0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9" y="19"/>
                  </a:lnTo>
                  <a:lnTo>
                    <a:pt x="36" y="25"/>
                  </a:lnTo>
                  <a:lnTo>
                    <a:pt x="39" y="35"/>
                  </a:lnTo>
                  <a:lnTo>
                    <a:pt x="39" y="39"/>
                  </a:lnTo>
                  <a:lnTo>
                    <a:pt x="36" y="45"/>
                  </a:lnTo>
                  <a:lnTo>
                    <a:pt x="29" y="49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7" y="49"/>
                  </a:lnTo>
                  <a:lnTo>
                    <a:pt x="0" y="45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75"/>
            <p:cNvSpPr>
              <a:spLocks/>
            </p:cNvSpPr>
            <p:nvPr/>
          </p:nvSpPr>
          <p:spPr bwMode="auto">
            <a:xfrm>
              <a:off x="2097" y="1350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7 h 7"/>
                <a:gd name="T4" fmla="*/ 3 w 3"/>
                <a:gd name="T5" fmla="*/ 0 h 7"/>
                <a:gd name="T6" fmla="*/ 0 w 3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76"/>
            <p:cNvSpPr>
              <a:spLocks/>
            </p:cNvSpPr>
            <p:nvPr/>
          </p:nvSpPr>
          <p:spPr bwMode="auto">
            <a:xfrm>
              <a:off x="2117" y="1301"/>
              <a:ext cx="39" cy="56"/>
            </a:xfrm>
            <a:custGeom>
              <a:avLst/>
              <a:gdLst>
                <a:gd name="T0" fmla="*/ 19 w 39"/>
                <a:gd name="T1" fmla="*/ 0 h 56"/>
                <a:gd name="T2" fmla="*/ 10 w 39"/>
                <a:gd name="T3" fmla="*/ 0 h 56"/>
                <a:gd name="T4" fmla="*/ 4 w 39"/>
                <a:gd name="T5" fmla="*/ 10 h 56"/>
                <a:gd name="T6" fmla="*/ 0 w 39"/>
                <a:gd name="T7" fmla="*/ 19 h 56"/>
                <a:gd name="T8" fmla="*/ 0 w 39"/>
                <a:gd name="T9" fmla="*/ 29 h 56"/>
                <a:gd name="T10" fmla="*/ 4 w 39"/>
                <a:gd name="T11" fmla="*/ 45 h 56"/>
                <a:gd name="T12" fmla="*/ 10 w 39"/>
                <a:gd name="T13" fmla="*/ 49 h 56"/>
                <a:gd name="T14" fmla="*/ 19 w 39"/>
                <a:gd name="T15" fmla="*/ 56 h 56"/>
                <a:gd name="T16" fmla="*/ 24 w 39"/>
                <a:gd name="T17" fmla="*/ 56 h 56"/>
                <a:gd name="T18" fmla="*/ 29 w 39"/>
                <a:gd name="T19" fmla="*/ 49 h 56"/>
                <a:gd name="T20" fmla="*/ 33 w 39"/>
                <a:gd name="T21" fmla="*/ 45 h 56"/>
                <a:gd name="T22" fmla="*/ 39 w 39"/>
                <a:gd name="T23" fmla="*/ 29 h 56"/>
                <a:gd name="T24" fmla="*/ 39 w 39"/>
                <a:gd name="T25" fmla="*/ 19 h 56"/>
                <a:gd name="T26" fmla="*/ 33 w 39"/>
                <a:gd name="T27" fmla="*/ 10 h 56"/>
                <a:gd name="T28" fmla="*/ 29 w 39"/>
                <a:gd name="T29" fmla="*/ 0 h 56"/>
                <a:gd name="T30" fmla="*/ 24 w 39"/>
                <a:gd name="T31" fmla="*/ 0 h 56"/>
                <a:gd name="T32" fmla="*/ 19 w 39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6">
                  <a:moveTo>
                    <a:pt x="19" y="0"/>
                  </a:moveTo>
                  <a:lnTo>
                    <a:pt x="10" y="0"/>
                  </a:lnTo>
                  <a:lnTo>
                    <a:pt x="4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4" y="45"/>
                  </a:lnTo>
                  <a:lnTo>
                    <a:pt x="10" y="49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29" y="49"/>
                  </a:lnTo>
                  <a:lnTo>
                    <a:pt x="33" y="45"/>
                  </a:lnTo>
                  <a:lnTo>
                    <a:pt x="39" y="29"/>
                  </a:lnTo>
                  <a:lnTo>
                    <a:pt x="39" y="19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Line 77"/>
            <p:cNvSpPr>
              <a:spLocks noChangeShapeType="1"/>
            </p:cNvSpPr>
            <p:nvPr/>
          </p:nvSpPr>
          <p:spPr bwMode="auto">
            <a:xfrm flipH="1">
              <a:off x="2117" y="1301"/>
              <a:ext cx="39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78"/>
            <p:cNvSpPr>
              <a:spLocks/>
            </p:cNvSpPr>
            <p:nvPr/>
          </p:nvSpPr>
          <p:spPr bwMode="auto">
            <a:xfrm>
              <a:off x="2041" y="970"/>
              <a:ext cx="39" cy="53"/>
            </a:xfrm>
            <a:custGeom>
              <a:avLst/>
              <a:gdLst>
                <a:gd name="T0" fmla="*/ 39 w 39"/>
                <a:gd name="T1" fmla="*/ 34 h 53"/>
                <a:gd name="T2" fmla="*/ 0 w 39"/>
                <a:gd name="T3" fmla="*/ 34 h 53"/>
                <a:gd name="T4" fmla="*/ 26 w 39"/>
                <a:gd name="T5" fmla="*/ 0 h 53"/>
                <a:gd name="T6" fmla="*/ 26 w 39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53">
                  <a:moveTo>
                    <a:pt x="39" y="34"/>
                  </a:moveTo>
                  <a:lnTo>
                    <a:pt x="0" y="34"/>
                  </a:lnTo>
                  <a:lnTo>
                    <a:pt x="26" y="0"/>
                  </a:lnTo>
                  <a:lnTo>
                    <a:pt x="26" y="53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79"/>
            <p:cNvSpPr>
              <a:spLocks/>
            </p:cNvSpPr>
            <p:nvPr/>
          </p:nvSpPr>
          <p:spPr bwMode="auto">
            <a:xfrm>
              <a:off x="2097" y="1019"/>
              <a:ext cx="3" cy="4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4 h 4"/>
                <a:gd name="T4" fmla="*/ 3 w 3"/>
                <a:gd name="T5" fmla="*/ 4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Freeform 80"/>
            <p:cNvSpPr>
              <a:spLocks/>
            </p:cNvSpPr>
            <p:nvPr/>
          </p:nvSpPr>
          <p:spPr bwMode="auto">
            <a:xfrm>
              <a:off x="2117" y="970"/>
              <a:ext cx="39" cy="53"/>
            </a:xfrm>
            <a:custGeom>
              <a:avLst/>
              <a:gdLst>
                <a:gd name="T0" fmla="*/ 19 w 39"/>
                <a:gd name="T1" fmla="*/ 0 h 53"/>
                <a:gd name="T2" fmla="*/ 10 w 39"/>
                <a:gd name="T3" fmla="*/ 4 h 53"/>
                <a:gd name="T4" fmla="*/ 4 w 39"/>
                <a:gd name="T5" fmla="*/ 10 h 53"/>
                <a:gd name="T6" fmla="*/ 0 w 39"/>
                <a:gd name="T7" fmla="*/ 22 h 53"/>
                <a:gd name="T8" fmla="*/ 0 w 39"/>
                <a:gd name="T9" fmla="*/ 29 h 53"/>
                <a:gd name="T10" fmla="*/ 4 w 39"/>
                <a:gd name="T11" fmla="*/ 43 h 53"/>
                <a:gd name="T12" fmla="*/ 10 w 39"/>
                <a:gd name="T13" fmla="*/ 53 h 53"/>
                <a:gd name="T14" fmla="*/ 19 w 39"/>
                <a:gd name="T15" fmla="*/ 53 h 53"/>
                <a:gd name="T16" fmla="*/ 24 w 39"/>
                <a:gd name="T17" fmla="*/ 53 h 53"/>
                <a:gd name="T18" fmla="*/ 29 w 39"/>
                <a:gd name="T19" fmla="*/ 53 h 53"/>
                <a:gd name="T20" fmla="*/ 33 w 39"/>
                <a:gd name="T21" fmla="*/ 43 h 53"/>
                <a:gd name="T22" fmla="*/ 39 w 39"/>
                <a:gd name="T23" fmla="*/ 29 h 53"/>
                <a:gd name="T24" fmla="*/ 39 w 39"/>
                <a:gd name="T25" fmla="*/ 22 h 53"/>
                <a:gd name="T26" fmla="*/ 33 w 39"/>
                <a:gd name="T27" fmla="*/ 10 h 53"/>
                <a:gd name="T28" fmla="*/ 29 w 39"/>
                <a:gd name="T29" fmla="*/ 4 h 53"/>
                <a:gd name="T30" fmla="*/ 24 w 39"/>
                <a:gd name="T31" fmla="*/ 0 h 53"/>
                <a:gd name="T32" fmla="*/ 19 w 39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3">
                  <a:moveTo>
                    <a:pt x="19" y="0"/>
                  </a:moveTo>
                  <a:lnTo>
                    <a:pt x="10" y="4"/>
                  </a:lnTo>
                  <a:lnTo>
                    <a:pt x="4" y="10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4" y="43"/>
                  </a:lnTo>
                  <a:lnTo>
                    <a:pt x="10" y="53"/>
                  </a:lnTo>
                  <a:lnTo>
                    <a:pt x="19" y="53"/>
                  </a:lnTo>
                  <a:lnTo>
                    <a:pt x="24" y="53"/>
                  </a:lnTo>
                  <a:lnTo>
                    <a:pt x="29" y="53"/>
                  </a:lnTo>
                  <a:lnTo>
                    <a:pt x="33" y="43"/>
                  </a:lnTo>
                  <a:lnTo>
                    <a:pt x="39" y="29"/>
                  </a:lnTo>
                  <a:lnTo>
                    <a:pt x="39" y="22"/>
                  </a:lnTo>
                  <a:lnTo>
                    <a:pt x="33" y="10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19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Line 81"/>
            <p:cNvSpPr>
              <a:spLocks noChangeShapeType="1"/>
            </p:cNvSpPr>
            <p:nvPr/>
          </p:nvSpPr>
          <p:spPr bwMode="auto">
            <a:xfrm flipH="1">
              <a:off x="2117" y="970"/>
              <a:ext cx="39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Freeform 82"/>
            <p:cNvSpPr>
              <a:spLocks/>
            </p:cNvSpPr>
            <p:nvPr/>
          </p:nvSpPr>
          <p:spPr bwMode="auto">
            <a:xfrm>
              <a:off x="2041" y="636"/>
              <a:ext cx="39" cy="59"/>
            </a:xfrm>
            <a:custGeom>
              <a:avLst/>
              <a:gdLst>
                <a:gd name="T0" fmla="*/ 29 w 39"/>
                <a:gd name="T1" fmla="*/ 0 h 59"/>
                <a:gd name="T2" fmla="*/ 7 w 39"/>
                <a:gd name="T3" fmla="*/ 0 h 59"/>
                <a:gd name="T4" fmla="*/ 7 w 39"/>
                <a:gd name="T5" fmla="*/ 27 h 59"/>
                <a:gd name="T6" fmla="*/ 17 w 39"/>
                <a:gd name="T7" fmla="*/ 21 h 59"/>
                <a:gd name="T8" fmla="*/ 21 w 39"/>
                <a:gd name="T9" fmla="*/ 21 h 59"/>
                <a:gd name="T10" fmla="*/ 29 w 39"/>
                <a:gd name="T11" fmla="*/ 27 h 59"/>
                <a:gd name="T12" fmla="*/ 36 w 39"/>
                <a:gd name="T13" fmla="*/ 30 h 59"/>
                <a:gd name="T14" fmla="*/ 39 w 39"/>
                <a:gd name="T15" fmla="*/ 37 h 59"/>
                <a:gd name="T16" fmla="*/ 39 w 39"/>
                <a:gd name="T17" fmla="*/ 47 h 59"/>
                <a:gd name="T18" fmla="*/ 36 w 39"/>
                <a:gd name="T19" fmla="*/ 51 h 59"/>
                <a:gd name="T20" fmla="*/ 29 w 39"/>
                <a:gd name="T21" fmla="*/ 56 h 59"/>
                <a:gd name="T22" fmla="*/ 21 w 39"/>
                <a:gd name="T23" fmla="*/ 59 h 59"/>
                <a:gd name="T24" fmla="*/ 17 w 39"/>
                <a:gd name="T25" fmla="*/ 59 h 59"/>
                <a:gd name="T26" fmla="*/ 7 w 39"/>
                <a:gd name="T27" fmla="*/ 56 h 59"/>
                <a:gd name="T28" fmla="*/ 0 w 39"/>
                <a:gd name="T29" fmla="*/ 51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59">
                  <a:moveTo>
                    <a:pt x="29" y="0"/>
                  </a:moveTo>
                  <a:lnTo>
                    <a:pt x="7" y="0"/>
                  </a:lnTo>
                  <a:lnTo>
                    <a:pt x="7" y="27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9" y="27"/>
                  </a:lnTo>
                  <a:lnTo>
                    <a:pt x="36" y="30"/>
                  </a:lnTo>
                  <a:lnTo>
                    <a:pt x="39" y="37"/>
                  </a:lnTo>
                  <a:lnTo>
                    <a:pt x="39" y="47"/>
                  </a:lnTo>
                  <a:lnTo>
                    <a:pt x="36" y="51"/>
                  </a:lnTo>
                  <a:lnTo>
                    <a:pt x="29" y="56"/>
                  </a:lnTo>
                  <a:lnTo>
                    <a:pt x="21" y="59"/>
                  </a:lnTo>
                  <a:lnTo>
                    <a:pt x="17" y="59"/>
                  </a:lnTo>
                  <a:lnTo>
                    <a:pt x="7" y="56"/>
                  </a:lnTo>
                  <a:lnTo>
                    <a:pt x="0" y="51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Freeform 83"/>
            <p:cNvSpPr>
              <a:spLocks/>
            </p:cNvSpPr>
            <p:nvPr/>
          </p:nvSpPr>
          <p:spPr bwMode="auto">
            <a:xfrm>
              <a:off x="2097" y="692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Freeform 84"/>
            <p:cNvSpPr>
              <a:spLocks/>
            </p:cNvSpPr>
            <p:nvPr/>
          </p:nvSpPr>
          <p:spPr bwMode="auto">
            <a:xfrm>
              <a:off x="2117" y="636"/>
              <a:ext cx="39" cy="59"/>
            </a:xfrm>
            <a:custGeom>
              <a:avLst/>
              <a:gdLst>
                <a:gd name="T0" fmla="*/ 19 w 39"/>
                <a:gd name="T1" fmla="*/ 0 h 59"/>
                <a:gd name="T2" fmla="*/ 10 w 39"/>
                <a:gd name="T3" fmla="*/ 7 h 59"/>
                <a:gd name="T4" fmla="*/ 4 w 39"/>
                <a:gd name="T5" fmla="*/ 17 h 59"/>
                <a:gd name="T6" fmla="*/ 0 w 39"/>
                <a:gd name="T7" fmla="*/ 27 h 59"/>
                <a:gd name="T8" fmla="*/ 0 w 39"/>
                <a:gd name="T9" fmla="*/ 37 h 59"/>
                <a:gd name="T10" fmla="*/ 4 w 39"/>
                <a:gd name="T11" fmla="*/ 51 h 59"/>
                <a:gd name="T12" fmla="*/ 10 w 39"/>
                <a:gd name="T13" fmla="*/ 56 h 59"/>
                <a:gd name="T14" fmla="*/ 19 w 39"/>
                <a:gd name="T15" fmla="*/ 59 h 59"/>
                <a:gd name="T16" fmla="*/ 24 w 39"/>
                <a:gd name="T17" fmla="*/ 59 h 59"/>
                <a:gd name="T18" fmla="*/ 29 w 39"/>
                <a:gd name="T19" fmla="*/ 56 h 59"/>
                <a:gd name="T20" fmla="*/ 33 w 39"/>
                <a:gd name="T21" fmla="*/ 51 h 59"/>
                <a:gd name="T22" fmla="*/ 39 w 39"/>
                <a:gd name="T23" fmla="*/ 37 h 59"/>
                <a:gd name="T24" fmla="*/ 39 w 39"/>
                <a:gd name="T25" fmla="*/ 27 h 59"/>
                <a:gd name="T26" fmla="*/ 33 w 39"/>
                <a:gd name="T27" fmla="*/ 17 h 59"/>
                <a:gd name="T28" fmla="*/ 29 w 39"/>
                <a:gd name="T29" fmla="*/ 7 h 59"/>
                <a:gd name="T30" fmla="*/ 24 w 39"/>
                <a:gd name="T31" fmla="*/ 0 h 59"/>
                <a:gd name="T32" fmla="*/ 19 w 39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59">
                  <a:moveTo>
                    <a:pt x="19" y="0"/>
                  </a:moveTo>
                  <a:lnTo>
                    <a:pt x="10" y="7"/>
                  </a:lnTo>
                  <a:lnTo>
                    <a:pt x="4" y="17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4" y="51"/>
                  </a:lnTo>
                  <a:lnTo>
                    <a:pt x="10" y="56"/>
                  </a:lnTo>
                  <a:lnTo>
                    <a:pt x="19" y="59"/>
                  </a:lnTo>
                  <a:lnTo>
                    <a:pt x="24" y="59"/>
                  </a:lnTo>
                  <a:lnTo>
                    <a:pt x="29" y="56"/>
                  </a:lnTo>
                  <a:lnTo>
                    <a:pt x="33" y="51"/>
                  </a:lnTo>
                  <a:lnTo>
                    <a:pt x="39" y="37"/>
                  </a:lnTo>
                  <a:lnTo>
                    <a:pt x="39" y="27"/>
                  </a:lnTo>
                  <a:lnTo>
                    <a:pt x="33" y="17"/>
                  </a:lnTo>
                  <a:lnTo>
                    <a:pt x="29" y="7"/>
                  </a:lnTo>
                  <a:lnTo>
                    <a:pt x="24" y="0"/>
                  </a:lnTo>
                  <a:lnTo>
                    <a:pt x="19" y="0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Line 85"/>
            <p:cNvSpPr>
              <a:spLocks noChangeShapeType="1"/>
            </p:cNvSpPr>
            <p:nvPr/>
          </p:nvSpPr>
          <p:spPr bwMode="auto">
            <a:xfrm flipH="1">
              <a:off x="2117" y="636"/>
              <a:ext cx="39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Line 86"/>
            <p:cNvSpPr>
              <a:spLocks noChangeShapeType="1"/>
            </p:cNvSpPr>
            <p:nvPr/>
          </p:nvSpPr>
          <p:spPr bwMode="auto">
            <a:xfrm flipV="1">
              <a:off x="2186" y="695"/>
              <a:ext cx="1" cy="16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Freeform 87"/>
            <p:cNvSpPr>
              <a:spLocks/>
            </p:cNvSpPr>
            <p:nvPr/>
          </p:nvSpPr>
          <p:spPr bwMode="auto">
            <a:xfrm>
              <a:off x="1968" y="384"/>
              <a:ext cx="78" cy="76"/>
            </a:xfrm>
            <a:custGeom>
              <a:avLst/>
              <a:gdLst>
                <a:gd name="T0" fmla="*/ 0 w 78"/>
                <a:gd name="T1" fmla="*/ 0 h 76"/>
                <a:gd name="T2" fmla="*/ 0 w 78"/>
                <a:gd name="T3" fmla="*/ 3 h 76"/>
                <a:gd name="T4" fmla="*/ 6 w 78"/>
                <a:gd name="T5" fmla="*/ 3 h 76"/>
                <a:gd name="T6" fmla="*/ 9 w 78"/>
                <a:gd name="T7" fmla="*/ 4 h 76"/>
                <a:gd name="T8" fmla="*/ 10 w 78"/>
                <a:gd name="T9" fmla="*/ 7 h 76"/>
                <a:gd name="T10" fmla="*/ 10 w 78"/>
                <a:gd name="T11" fmla="*/ 10 h 76"/>
                <a:gd name="T12" fmla="*/ 10 w 78"/>
                <a:gd name="T13" fmla="*/ 49 h 76"/>
                <a:gd name="T14" fmla="*/ 10 w 78"/>
                <a:gd name="T15" fmla="*/ 49 h 76"/>
                <a:gd name="T16" fmla="*/ 10 w 78"/>
                <a:gd name="T17" fmla="*/ 55 h 76"/>
                <a:gd name="T18" fmla="*/ 11 w 78"/>
                <a:gd name="T19" fmla="*/ 59 h 76"/>
                <a:gd name="T20" fmla="*/ 13 w 78"/>
                <a:gd name="T21" fmla="*/ 63 h 76"/>
                <a:gd name="T22" fmla="*/ 16 w 78"/>
                <a:gd name="T23" fmla="*/ 66 h 76"/>
                <a:gd name="T24" fmla="*/ 18 w 78"/>
                <a:gd name="T25" fmla="*/ 70 h 76"/>
                <a:gd name="T26" fmla="*/ 21 w 78"/>
                <a:gd name="T27" fmla="*/ 72 h 76"/>
                <a:gd name="T28" fmla="*/ 24 w 78"/>
                <a:gd name="T29" fmla="*/ 73 h 76"/>
                <a:gd name="T30" fmla="*/ 28 w 78"/>
                <a:gd name="T31" fmla="*/ 75 h 76"/>
                <a:gd name="T32" fmla="*/ 39 w 78"/>
                <a:gd name="T33" fmla="*/ 76 h 76"/>
                <a:gd name="T34" fmla="*/ 45 w 78"/>
                <a:gd name="T35" fmla="*/ 75 h 76"/>
                <a:gd name="T36" fmla="*/ 51 w 78"/>
                <a:gd name="T37" fmla="*/ 75 h 76"/>
                <a:gd name="T38" fmla="*/ 56 w 78"/>
                <a:gd name="T39" fmla="*/ 72 h 76"/>
                <a:gd name="T40" fmla="*/ 59 w 78"/>
                <a:gd name="T41" fmla="*/ 69 h 76"/>
                <a:gd name="T42" fmla="*/ 63 w 78"/>
                <a:gd name="T43" fmla="*/ 65 h 76"/>
                <a:gd name="T44" fmla="*/ 65 w 78"/>
                <a:gd name="T45" fmla="*/ 61 h 76"/>
                <a:gd name="T46" fmla="*/ 66 w 78"/>
                <a:gd name="T47" fmla="*/ 55 h 76"/>
                <a:gd name="T48" fmla="*/ 68 w 78"/>
                <a:gd name="T49" fmla="*/ 49 h 76"/>
                <a:gd name="T50" fmla="*/ 68 w 78"/>
                <a:gd name="T51" fmla="*/ 14 h 76"/>
                <a:gd name="T52" fmla="*/ 68 w 78"/>
                <a:gd name="T53" fmla="*/ 8 h 76"/>
                <a:gd name="T54" fmla="*/ 69 w 78"/>
                <a:gd name="T55" fmla="*/ 6 h 76"/>
                <a:gd name="T56" fmla="*/ 72 w 78"/>
                <a:gd name="T57" fmla="*/ 3 h 76"/>
                <a:gd name="T58" fmla="*/ 76 w 78"/>
                <a:gd name="T59" fmla="*/ 3 h 76"/>
                <a:gd name="T60" fmla="*/ 78 w 78"/>
                <a:gd name="T61" fmla="*/ 3 h 76"/>
                <a:gd name="T62" fmla="*/ 78 w 78"/>
                <a:gd name="T63" fmla="*/ 0 h 76"/>
                <a:gd name="T64" fmla="*/ 52 w 78"/>
                <a:gd name="T65" fmla="*/ 0 h 76"/>
                <a:gd name="T66" fmla="*/ 52 w 78"/>
                <a:gd name="T67" fmla="*/ 3 h 76"/>
                <a:gd name="T68" fmla="*/ 56 w 78"/>
                <a:gd name="T69" fmla="*/ 3 h 76"/>
                <a:gd name="T70" fmla="*/ 61 w 78"/>
                <a:gd name="T71" fmla="*/ 6 h 76"/>
                <a:gd name="T72" fmla="*/ 62 w 78"/>
                <a:gd name="T73" fmla="*/ 8 h 76"/>
                <a:gd name="T74" fmla="*/ 62 w 78"/>
                <a:gd name="T75" fmla="*/ 14 h 76"/>
                <a:gd name="T76" fmla="*/ 62 w 78"/>
                <a:gd name="T77" fmla="*/ 49 h 76"/>
                <a:gd name="T78" fmla="*/ 62 w 78"/>
                <a:gd name="T79" fmla="*/ 55 h 76"/>
                <a:gd name="T80" fmla="*/ 61 w 78"/>
                <a:gd name="T81" fmla="*/ 59 h 76"/>
                <a:gd name="T82" fmla="*/ 59 w 78"/>
                <a:gd name="T83" fmla="*/ 62 h 76"/>
                <a:gd name="T84" fmla="*/ 56 w 78"/>
                <a:gd name="T85" fmla="*/ 66 h 76"/>
                <a:gd name="T86" fmla="*/ 54 w 78"/>
                <a:gd name="T87" fmla="*/ 68 h 76"/>
                <a:gd name="T88" fmla="*/ 49 w 78"/>
                <a:gd name="T89" fmla="*/ 69 h 76"/>
                <a:gd name="T90" fmla="*/ 45 w 78"/>
                <a:gd name="T91" fmla="*/ 70 h 76"/>
                <a:gd name="T92" fmla="*/ 41 w 78"/>
                <a:gd name="T93" fmla="*/ 70 h 76"/>
                <a:gd name="T94" fmla="*/ 37 w 78"/>
                <a:gd name="T95" fmla="*/ 70 h 76"/>
                <a:gd name="T96" fmla="*/ 32 w 78"/>
                <a:gd name="T97" fmla="*/ 69 h 76"/>
                <a:gd name="T98" fmla="*/ 30 w 78"/>
                <a:gd name="T99" fmla="*/ 68 h 76"/>
                <a:gd name="T100" fmla="*/ 27 w 78"/>
                <a:gd name="T101" fmla="*/ 66 h 76"/>
                <a:gd name="T102" fmla="*/ 24 w 78"/>
                <a:gd name="T103" fmla="*/ 62 h 76"/>
                <a:gd name="T104" fmla="*/ 23 w 78"/>
                <a:gd name="T105" fmla="*/ 59 h 76"/>
                <a:gd name="T106" fmla="*/ 23 w 78"/>
                <a:gd name="T107" fmla="*/ 55 h 76"/>
                <a:gd name="T108" fmla="*/ 21 w 78"/>
                <a:gd name="T109" fmla="*/ 49 h 76"/>
                <a:gd name="T110" fmla="*/ 21 w 78"/>
                <a:gd name="T111" fmla="*/ 13 h 76"/>
                <a:gd name="T112" fmla="*/ 23 w 78"/>
                <a:gd name="T113" fmla="*/ 7 h 76"/>
                <a:gd name="T114" fmla="*/ 23 w 78"/>
                <a:gd name="T115" fmla="*/ 4 h 76"/>
                <a:gd name="T116" fmla="*/ 25 w 78"/>
                <a:gd name="T117" fmla="*/ 3 h 76"/>
                <a:gd name="T118" fmla="*/ 30 w 78"/>
                <a:gd name="T119" fmla="*/ 3 h 76"/>
                <a:gd name="T120" fmla="*/ 31 w 78"/>
                <a:gd name="T121" fmla="*/ 3 h 76"/>
                <a:gd name="T122" fmla="*/ 31 w 78"/>
                <a:gd name="T123" fmla="*/ 0 h 76"/>
                <a:gd name="T124" fmla="*/ 0 w 78"/>
                <a:gd name="T125" fmla="*/ 0 h 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" h="76">
                  <a:moveTo>
                    <a:pt x="0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0" y="49"/>
                  </a:lnTo>
                  <a:lnTo>
                    <a:pt x="10" y="55"/>
                  </a:lnTo>
                  <a:lnTo>
                    <a:pt x="11" y="59"/>
                  </a:lnTo>
                  <a:lnTo>
                    <a:pt x="13" y="63"/>
                  </a:lnTo>
                  <a:lnTo>
                    <a:pt x="16" y="66"/>
                  </a:lnTo>
                  <a:lnTo>
                    <a:pt x="18" y="70"/>
                  </a:lnTo>
                  <a:lnTo>
                    <a:pt x="21" y="72"/>
                  </a:lnTo>
                  <a:lnTo>
                    <a:pt x="24" y="73"/>
                  </a:lnTo>
                  <a:lnTo>
                    <a:pt x="28" y="75"/>
                  </a:lnTo>
                  <a:lnTo>
                    <a:pt x="39" y="76"/>
                  </a:lnTo>
                  <a:lnTo>
                    <a:pt x="45" y="75"/>
                  </a:lnTo>
                  <a:lnTo>
                    <a:pt x="51" y="75"/>
                  </a:lnTo>
                  <a:lnTo>
                    <a:pt x="56" y="72"/>
                  </a:lnTo>
                  <a:lnTo>
                    <a:pt x="59" y="69"/>
                  </a:lnTo>
                  <a:lnTo>
                    <a:pt x="63" y="65"/>
                  </a:lnTo>
                  <a:lnTo>
                    <a:pt x="65" y="61"/>
                  </a:lnTo>
                  <a:lnTo>
                    <a:pt x="66" y="55"/>
                  </a:lnTo>
                  <a:lnTo>
                    <a:pt x="68" y="49"/>
                  </a:lnTo>
                  <a:lnTo>
                    <a:pt x="68" y="14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2" y="14"/>
                  </a:lnTo>
                  <a:lnTo>
                    <a:pt x="62" y="49"/>
                  </a:lnTo>
                  <a:lnTo>
                    <a:pt x="62" y="55"/>
                  </a:lnTo>
                  <a:lnTo>
                    <a:pt x="61" y="59"/>
                  </a:lnTo>
                  <a:lnTo>
                    <a:pt x="59" y="62"/>
                  </a:lnTo>
                  <a:lnTo>
                    <a:pt x="56" y="66"/>
                  </a:lnTo>
                  <a:lnTo>
                    <a:pt x="54" y="68"/>
                  </a:lnTo>
                  <a:lnTo>
                    <a:pt x="49" y="69"/>
                  </a:lnTo>
                  <a:lnTo>
                    <a:pt x="45" y="70"/>
                  </a:lnTo>
                  <a:lnTo>
                    <a:pt x="41" y="70"/>
                  </a:lnTo>
                  <a:lnTo>
                    <a:pt x="37" y="70"/>
                  </a:lnTo>
                  <a:lnTo>
                    <a:pt x="32" y="69"/>
                  </a:lnTo>
                  <a:lnTo>
                    <a:pt x="30" y="68"/>
                  </a:lnTo>
                  <a:lnTo>
                    <a:pt x="27" y="66"/>
                  </a:lnTo>
                  <a:lnTo>
                    <a:pt x="24" y="62"/>
                  </a:lnTo>
                  <a:lnTo>
                    <a:pt x="23" y="59"/>
                  </a:lnTo>
                  <a:lnTo>
                    <a:pt x="23" y="55"/>
                  </a:lnTo>
                  <a:lnTo>
                    <a:pt x="21" y="49"/>
                  </a:lnTo>
                  <a:lnTo>
                    <a:pt x="21" y="13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Freeform 88"/>
            <p:cNvSpPr>
              <a:spLocks noEditPoints="1"/>
            </p:cNvSpPr>
            <p:nvPr/>
          </p:nvSpPr>
          <p:spPr bwMode="auto">
            <a:xfrm>
              <a:off x="2034" y="445"/>
              <a:ext cx="35" cy="38"/>
            </a:xfrm>
            <a:custGeom>
              <a:avLst/>
              <a:gdLst>
                <a:gd name="T0" fmla="*/ 19 w 35"/>
                <a:gd name="T1" fmla="*/ 0 h 38"/>
                <a:gd name="T2" fmla="*/ 14 w 35"/>
                <a:gd name="T3" fmla="*/ 1 h 38"/>
                <a:gd name="T4" fmla="*/ 12 w 35"/>
                <a:gd name="T5" fmla="*/ 1 h 38"/>
                <a:gd name="T6" fmla="*/ 7 w 35"/>
                <a:gd name="T7" fmla="*/ 4 h 38"/>
                <a:gd name="T8" fmla="*/ 6 w 35"/>
                <a:gd name="T9" fmla="*/ 5 h 38"/>
                <a:gd name="T10" fmla="*/ 3 w 35"/>
                <a:gd name="T11" fmla="*/ 8 h 38"/>
                <a:gd name="T12" fmla="*/ 2 w 35"/>
                <a:gd name="T13" fmla="*/ 11 h 38"/>
                <a:gd name="T14" fmla="*/ 2 w 35"/>
                <a:gd name="T15" fmla="*/ 15 h 38"/>
                <a:gd name="T16" fmla="*/ 0 w 35"/>
                <a:gd name="T17" fmla="*/ 18 h 38"/>
                <a:gd name="T18" fmla="*/ 2 w 35"/>
                <a:gd name="T19" fmla="*/ 22 h 38"/>
                <a:gd name="T20" fmla="*/ 2 w 35"/>
                <a:gd name="T21" fmla="*/ 26 h 38"/>
                <a:gd name="T22" fmla="*/ 3 w 35"/>
                <a:gd name="T23" fmla="*/ 29 h 38"/>
                <a:gd name="T24" fmla="*/ 6 w 35"/>
                <a:gd name="T25" fmla="*/ 32 h 38"/>
                <a:gd name="T26" fmla="*/ 9 w 35"/>
                <a:gd name="T27" fmla="*/ 35 h 38"/>
                <a:gd name="T28" fmla="*/ 12 w 35"/>
                <a:gd name="T29" fmla="*/ 36 h 38"/>
                <a:gd name="T30" fmla="*/ 14 w 35"/>
                <a:gd name="T31" fmla="*/ 38 h 38"/>
                <a:gd name="T32" fmla="*/ 19 w 35"/>
                <a:gd name="T33" fmla="*/ 38 h 38"/>
                <a:gd name="T34" fmla="*/ 21 w 35"/>
                <a:gd name="T35" fmla="*/ 36 h 38"/>
                <a:gd name="T36" fmla="*/ 26 w 35"/>
                <a:gd name="T37" fmla="*/ 36 h 38"/>
                <a:gd name="T38" fmla="*/ 28 w 35"/>
                <a:gd name="T39" fmla="*/ 35 h 38"/>
                <a:gd name="T40" fmla="*/ 31 w 35"/>
                <a:gd name="T41" fmla="*/ 32 h 38"/>
                <a:gd name="T42" fmla="*/ 33 w 35"/>
                <a:gd name="T43" fmla="*/ 29 h 38"/>
                <a:gd name="T44" fmla="*/ 34 w 35"/>
                <a:gd name="T45" fmla="*/ 26 h 38"/>
                <a:gd name="T46" fmla="*/ 35 w 35"/>
                <a:gd name="T47" fmla="*/ 22 h 38"/>
                <a:gd name="T48" fmla="*/ 35 w 35"/>
                <a:gd name="T49" fmla="*/ 18 h 38"/>
                <a:gd name="T50" fmla="*/ 35 w 35"/>
                <a:gd name="T51" fmla="*/ 14 h 38"/>
                <a:gd name="T52" fmla="*/ 34 w 35"/>
                <a:gd name="T53" fmla="*/ 11 h 38"/>
                <a:gd name="T54" fmla="*/ 33 w 35"/>
                <a:gd name="T55" fmla="*/ 8 h 38"/>
                <a:gd name="T56" fmla="*/ 31 w 35"/>
                <a:gd name="T57" fmla="*/ 5 h 38"/>
                <a:gd name="T58" fmla="*/ 28 w 35"/>
                <a:gd name="T59" fmla="*/ 2 h 38"/>
                <a:gd name="T60" fmla="*/ 26 w 35"/>
                <a:gd name="T61" fmla="*/ 1 h 38"/>
                <a:gd name="T62" fmla="*/ 21 w 35"/>
                <a:gd name="T63" fmla="*/ 1 h 38"/>
                <a:gd name="T64" fmla="*/ 19 w 35"/>
                <a:gd name="T65" fmla="*/ 0 h 38"/>
                <a:gd name="T66" fmla="*/ 19 w 35"/>
                <a:gd name="T67" fmla="*/ 0 h 38"/>
                <a:gd name="T68" fmla="*/ 7 w 35"/>
                <a:gd name="T69" fmla="*/ 16 h 38"/>
                <a:gd name="T70" fmla="*/ 7 w 35"/>
                <a:gd name="T71" fmla="*/ 15 h 38"/>
                <a:gd name="T72" fmla="*/ 9 w 35"/>
                <a:gd name="T73" fmla="*/ 9 h 38"/>
                <a:gd name="T74" fmla="*/ 10 w 35"/>
                <a:gd name="T75" fmla="*/ 5 h 38"/>
                <a:gd name="T76" fmla="*/ 13 w 35"/>
                <a:gd name="T77" fmla="*/ 4 h 38"/>
                <a:gd name="T78" fmla="*/ 17 w 35"/>
                <a:gd name="T79" fmla="*/ 2 h 38"/>
                <a:gd name="T80" fmla="*/ 20 w 35"/>
                <a:gd name="T81" fmla="*/ 2 h 38"/>
                <a:gd name="T82" fmla="*/ 21 w 35"/>
                <a:gd name="T83" fmla="*/ 4 h 38"/>
                <a:gd name="T84" fmla="*/ 24 w 35"/>
                <a:gd name="T85" fmla="*/ 5 h 38"/>
                <a:gd name="T86" fmla="*/ 26 w 35"/>
                <a:gd name="T87" fmla="*/ 8 h 38"/>
                <a:gd name="T88" fmla="*/ 28 w 35"/>
                <a:gd name="T89" fmla="*/ 14 h 38"/>
                <a:gd name="T90" fmla="*/ 28 w 35"/>
                <a:gd name="T91" fmla="*/ 21 h 38"/>
                <a:gd name="T92" fmla="*/ 28 w 35"/>
                <a:gd name="T93" fmla="*/ 26 h 38"/>
                <a:gd name="T94" fmla="*/ 26 w 35"/>
                <a:gd name="T95" fmla="*/ 31 h 38"/>
                <a:gd name="T96" fmla="*/ 23 w 35"/>
                <a:gd name="T97" fmla="*/ 35 h 38"/>
                <a:gd name="T98" fmla="*/ 20 w 35"/>
                <a:gd name="T99" fmla="*/ 35 h 38"/>
                <a:gd name="T100" fmla="*/ 17 w 35"/>
                <a:gd name="T101" fmla="*/ 35 h 38"/>
                <a:gd name="T102" fmla="*/ 14 w 35"/>
                <a:gd name="T103" fmla="*/ 33 h 38"/>
                <a:gd name="T104" fmla="*/ 13 w 35"/>
                <a:gd name="T105" fmla="*/ 32 h 38"/>
                <a:gd name="T106" fmla="*/ 12 w 35"/>
                <a:gd name="T107" fmla="*/ 31 h 38"/>
                <a:gd name="T108" fmla="*/ 9 w 35"/>
                <a:gd name="T109" fmla="*/ 23 h 38"/>
                <a:gd name="T110" fmla="*/ 7 w 35"/>
                <a:gd name="T111" fmla="*/ 16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" h="38">
                  <a:moveTo>
                    <a:pt x="19" y="0"/>
                  </a:moveTo>
                  <a:lnTo>
                    <a:pt x="14" y="1"/>
                  </a:lnTo>
                  <a:lnTo>
                    <a:pt x="12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26" y="36"/>
                  </a:lnTo>
                  <a:lnTo>
                    <a:pt x="28" y="35"/>
                  </a:lnTo>
                  <a:lnTo>
                    <a:pt x="31" y="32"/>
                  </a:lnTo>
                  <a:lnTo>
                    <a:pt x="33" y="29"/>
                  </a:lnTo>
                  <a:lnTo>
                    <a:pt x="34" y="26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4" y="11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1" y="1"/>
                  </a:lnTo>
                  <a:lnTo>
                    <a:pt x="19" y="0"/>
                  </a:lnTo>
                  <a:close/>
                  <a:moveTo>
                    <a:pt x="7" y="16"/>
                  </a:moveTo>
                  <a:lnTo>
                    <a:pt x="7" y="15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4" y="5"/>
                  </a:lnTo>
                  <a:lnTo>
                    <a:pt x="26" y="8"/>
                  </a:lnTo>
                  <a:lnTo>
                    <a:pt x="28" y="14"/>
                  </a:lnTo>
                  <a:lnTo>
                    <a:pt x="28" y="21"/>
                  </a:lnTo>
                  <a:lnTo>
                    <a:pt x="28" y="26"/>
                  </a:lnTo>
                  <a:lnTo>
                    <a:pt x="26" y="31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9" y="23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Freeform 89"/>
            <p:cNvSpPr>
              <a:spLocks/>
            </p:cNvSpPr>
            <p:nvPr/>
          </p:nvSpPr>
          <p:spPr bwMode="auto">
            <a:xfrm>
              <a:off x="2072" y="446"/>
              <a:ext cx="38" cy="37"/>
            </a:xfrm>
            <a:custGeom>
              <a:avLst/>
              <a:gdLst>
                <a:gd name="T0" fmla="*/ 0 w 38"/>
                <a:gd name="T1" fmla="*/ 0 h 37"/>
                <a:gd name="T2" fmla="*/ 0 w 38"/>
                <a:gd name="T3" fmla="*/ 1 h 37"/>
                <a:gd name="T4" fmla="*/ 3 w 38"/>
                <a:gd name="T5" fmla="*/ 1 h 37"/>
                <a:gd name="T6" fmla="*/ 4 w 38"/>
                <a:gd name="T7" fmla="*/ 3 h 37"/>
                <a:gd name="T8" fmla="*/ 6 w 38"/>
                <a:gd name="T9" fmla="*/ 4 h 37"/>
                <a:gd name="T10" fmla="*/ 6 w 38"/>
                <a:gd name="T11" fmla="*/ 6 h 37"/>
                <a:gd name="T12" fmla="*/ 6 w 38"/>
                <a:gd name="T13" fmla="*/ 27 h 37"/>
                <a:gd name="T14" fmla="*/ 6 w 38"/>
                <a:gd name="T15" fmla="*/ 31 h 37"/>
                <a:gd name="T16" fmla="*/ 9 w 38"/>
                <a:gd name="T17" fmla="*/ 34 h 37"/>
                <a:gd name="T18" fmla="*/ 12 w 38"/>
                <a:gd name="T19" fmla="*/ 35 h 37"/>
                <a:gd name="T20" fmla="*/ 16 w 38"/>
                <a:gd name="T21" fmla="*/ 37 h 37"/>
                <a:gd name="T22" fmla="*/ 19 w 38"/>
                <a:gd name="T23" fmla="*/ 37 h 37"/>
                <a:gd name="T24" fmla="*/ 20 w 38"/>
                <a:gd name="T25" fmla="*/ 35 h 37"/>
                <a:gd name="T26" fmla="*/ 24 w 38"/>
                <a:gd name="T27" fmla="*/ 32 h 37"/>
                <a:gd name="T28" fmla="*/ 27 w 38"/>
                <a:gd name="T29" fmla="*/ 30 h 37"/>
                <a:gd name="T30" fmla="*/ 27 w 38"/>
                <a:gd name="T31" fmla="*/ 37 h 37"/>
                <a:gd name="T32" fmla="*/ 27 w 38"/>
                <a:gd name="T33" fmla="*/ 37 h 37"/>
                <a:gd name="T34" fmla="*/ 28 w 38"/>
                <a:gd name="T35" fmla="*/ 35 h 37"/>
                <a:gd name="T36" fmla="*/ 33 w 38"/>
                <a:gd name="T37" fmla="*/ 34 h 37"/>
                <a:gd name="T38" fmla="*/ 35 w 38"/>
                <a:gd name="T39" fmla="*/ 34 h 37"/>
                <a:gd name="T40" fmla="*/ 37 w 38"/>
                <a:gd name="T41" fmla="*/ 32 h 37"/>
                <a:gd name="T42" fmla="*/ 38 w 38"/>
                <a:gd name="T43" fmla="*/ 32 h 37"/>
                <a:gd name="T44" fmla="*/ 38 w 38"/>
                <a:gd name="T45" fmla="*/ 31 h 37"/>
                <a:gd name="T46" fmla="*/ 37 w 38"/>
                <a:gd name="T47" fmla="*/ 31 h 37"/>
                <a:gd name="T48" fmla="*/ 34 w 38"/>
                <a:gd name="T49" fmla="*/ 31 h 37"/>
                <a:gd name="T50" fmla="*/ 33 w 38"/>
                <a:gd name="T51" fmla="*/ 28 h 37"/>
                <a:gd name="T52" fmla="*/ 33 w 38"/>
                <a:gd name="T53" fmla="*/ 0 h 37"/>
                <a:gd name="T54" fmla="*/ 20 w 38"/>
                <a:gd name="T55" fmla="*/ 0 h 37"/>
                <a:gd name="T56" fmla="*/ 20 w 38"/>
                <a:gd name="T57" fmla="*/ 1 h 37"/>
                <a:gd name="T58" fmla="*/ 26 w 38"/>
                <a:gd name="T59" fmla="*/ 3 h 37"/>
                <a:gd name="T60" fmla="*/ 26 w 38"/>
                <a:gd name="T61" fmla="*/ 4 h 37"/>
                <a:gd name="T62" fmla="*/ 27 w 38"/>
                <a:gd name="T63" fmla="*/ 6 h 37"/>
                <a:gd name="T64" fmla="*/ 27 w 38"/>
                <a:gd name="T65" fmla="*/ 25 h 37"/>
                <a:gd name="T66" fmla="*/ 26 w 38"/>
                <a:gd name="T67" fmla="*/ 28 h 37"/>
                <a:gd name="T68" fmla="*/ 24 w 38"/>
                <a:gd name="T69" fmla="*/ 30 h 37"/>
                <a:gd name="T70" fmla="*/ 21 w 38"/>
                <a:gd name="T71" fmla="*/ 31 h 37"/>
                <a:gd name="T72" fmla="*/ 19 w 38"/>
                <a:gd name="T73" fmla="*/ 31 h 37"/>
                <a:gd name="T74" fmla="*/ 16 w 38"/>
                <a:gd name="T75" fmla="*/ 31 h 37"/>
                <a:gd name="T76" fmla="*/ 14 w 38"/>
                <a:gd name="T77" fmla="*/ 30 h 37"/>
                <a:gd name="T78" fmla="*/ 13 w 38"/>
                <a:gd name="T79" fmla="*/ 28 h 37"/>
                <a:gd name="T80" fmla="*/ 13 w 38"/>
                <a:gd name="T81" fmla="*/ 25 h 37"/>
                <a:gd name="T82" fmla="*/ 13 w 38"/>
                <a:gd name="T83" fmla="*/ 0 h 37"/>
                <a:gd name="T84" fmla="*/ 0 w 38"/>
                <a:gd name="T85" fmla="*/ 0 h 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8" h="37">
                  <a:moveTo>
                    <a:pt x="0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27"/>
                  </a:lnTo>
                  <a:lnTo>
                    <a:pt x="6" y="31"/>
                  </a:lnTo>
                  <a:lnTo>
                    <a:pt x="9" y="34"/>
                  </a:lnTo>
                  <a:lnTo>
                    <a:pt x="12" y="35"/>
                  </a:lnTo>
                  <a:lnTo>
                    <a:pt x="16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7" y="31"/>
                  </a:lnTo>
                  <a:lnTo>
                    <a:pt x="34" y="31"/>
                  </a:lnTo>
                  <a:lnTo>
                    <a:pt x="33" y="28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Freeform 90"/>
            <p:cNvSpPr>
              <a:spLocks/>
            </p:cNvSpPr>
            <p:nvPr/>
          </p:nvSpPr>
          <p:spPr bwMode="auto">
            <a:xfrm>
              <a:off x="2113" y="436"/>
              <a:ext cx="21" cy="47"/>
            </a:xfrm>
            <a:custGeom>
              <a:avLst/>
              <a:gdLst>
                <a:gd name="T0" fmla="*/ 10 w 21"/>
                <a:gd name="T1" fmla="*/ 0 h 47"/>
                <a:gd name="T2" fmla="*/ 7 w 21"/>
                <a:gd name="T3" fmla="*/ 4 h 47"/>
                <a:gd name="T4" fmla="*/ 4 w 21"/>
                <a:gd name="T5" fmla="*/ 7 h 47"/>
                <a:gd name="T6" fmla="*/ 0 w 21"/>
                <a:gd name="T7" fmla="*/ 11 h 47"/>
                <a:gd name="T8" fmla="*/ 0 w 21"/>
                <a:gd name="T9" fmla="*/ 11 h 47"/>
                <a:gd name="T10" fmla="*/ 0 w 21"/>
                <a:gd name="T11" fmla="*/ 13 h 47"/>
                <a:gd name="T12" fmla="*/ 4 w 21"/>
                <a:gd name="T13" fmla="*/ 13 h 47"/>
                <a:gd name="T14" fmla="*/ 4 w 21"/>
                <a:gd name="T15" fmla="*/ 37 h 47"/>
                <a:gd name="T16" fmla="*/ 4 w 21"/>
                <a:gd name="T17" fmla="*/ 37 h 47"/>
                <a:gd name="T18" fmla="*/ 4 w 21"/>
                <a:gd name="T19" fmla="*/ 41 h 47"/>
                <a:gd name="T20" fmla="*/ 6 w 21"/>
                <a:gd name="T21" fmla="*/ 44 h 47"/>
                <a:gd name="T22" fmla="*/ 9 w 21"/>
                <a:gd name="T23" fmla="*/ 45 h 47"/>
                <a:gd name="T24" fmla="*/ 11 w 21"/>
                <a:gd name="T25" fmla="*/ 47 h 47"/>
                <a:gd name="T26" fmla="*/ 14 w 21"/>
                <a:gd name="T27" fmla="*/ 45 h 47"/>
                <a:gd name="T28" fmla="*/ 17 w 21"/>
                <a:gd name="T29" fmla="*/ 45 h 47"/>
                <a:gd name="T30" fmla="*/ 18 w 21"/>
                <a:gd name="T31" fmla="*/ 42 h 47"/>
                <a:gd name="T32" fmla="*/ 21 w 21"/>
                <a:gd name="T33" fmla="*/ 40 h 47"/>
                <a:gd name="T34" fmla="*/ 20 w 21"/>
                <a:gd name="T35" fmla="*/ 40 h 47"/>
                <a:gd name="T36" fmla="*/ 17 w 21"/>
                <a:gd name="T37" fmla="*/ 41 h 47"/>
                <a:gd name="T38" fmla="*/ 14 w 21"/>
                <a:gd name="T39" fmla="*/ 42 h 47"/>
                <a:gd name="T40" fmla="*/ 13 w 21"/>
                <a:gd name="T41" fmla="*/ 42 h 47"/>
                <a:gd name="T42" fmla="*/ 11 w 21"/>
                <a:gd name="T43" fmla="*/ 41 h 47"/>
                <a:gd name="T44" fmla="*/ 11 w 21"/>
                <a:gd name="T45" fmla="*/ 38 h 47"/>
                <a:gd name="T46" fmla="*/ 11 w 21"/>
                <a:gd name="T47" fmla="*/ 35 h 47"/>
                <a:gd name="T48" fmla="*/ 11 w 21"/>
                <a:gd name="T49" fmla="*/ 13 h 47"/>
                <a:gd name="T50" fmla="*/ 18 w 21"/>
                <a:gd name="T51" fmla="*/ 13 h 47"/>
                <a:gd name="T52" fmla="*/ 18 w 21"/>
                <a:gd name="T53" fmla="*/ 10 h 47"/>
                <a:gd name="T54" fmla="*/ 11 w 21"/>
                <a:gd name="T55" fmla="*/ 10 h 47"/>
                <a:gd name="T56" fmla="*/ 11 w 21"/>
                <a:gd name="T57" fmla="*/ 6 h 47"/>
                <a:gd name="T58" fmla="*/ 11 w 21"/>
                <a:gd name="T59" fmla="*/ 3 h 47"/>
                <a:gd name="T60" fmla="*/ 11 w 21"/>
                <a:gd name="T61" fmla="*/ 2 h 47"/>
                <a:gd name="T62" fmla="*/ 11 w 21"/>
                <a:gd name="T63" fmla="*/ 0 h 47"/>
                <a:gd name="T64" fmla="*/ 10 w 21"/>
                <a:gd name="T65" fmla="*/ 0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" h="47">
                  <a:moveTo>
                    <a:pt x="10" y="0"/>
                  </a:moveTo>
                  <a:lnTo>
                    <a:pt x="7" y="4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6" y="44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18" y="42"/>
                  </a:lnTo>
                  <a:lnTo>
                    <a:pt x="21" y="40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1" y="13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Line 91"/>
            <p:cNvSpPr>
              <a:spLocks noChangeShapeType="1"/>
            </p:cNvSpPr>
            <p:nvPr/>
          </p:nvSpPr>
          <p:spPr bwMode="auto">
            <a:xfrm flipV="1">
              <a:off x="2186" y="535"/>
              <a:ext cx="1" cy="1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Freeform 92"/>
            <p:cNvSpPr>
              <a:spLocks/>
            </p:cNvSpPr>
            <p:nvPr/>
          </p:nvSpPr>
          <p:spPr bwMode="auto">
            <a:xfrm>
              <a:off x="2176" y="508"/>
              <a:ext cx="21" cy="27"/>
            </a:xfrm>
            <a:custGeom>
              <a:avLst/>
              <a:gdLst>
                <a:gd name="T0" fmla="*/ 10 w 21"/>
                <a:gd name="T1" fmla="*/ 0 h 27"/>
                <a:gd name="T2" fmla="*/ 21 w 21"/>
                <a:gd name="T3" fmla="*/ 27 h 27"/>
                <a:gd name="T4" fmla="*/ 0 w 21"/>
                <a:gd name="T5" fmla="*/ 27 h 27"/>
                <a:gd name="T6" fmla="*/ 10 w 21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21" y="27"/>
                  </a:lnTo>
                  <a:lnTo>
                    <a:pt x="0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Line 93"/>
            <p:cNvSpPr>
              <a:spLocks noChangeShapeType="1"/>
            </p:cNvSpPr>
            <p:nvPr/>
          </p:nvSpPr>
          <p:spPr bwMode="auto">
            <a:xfrm flipH="1">
              <a:off x="2143" y="1518"/>
              <a:ext cx="5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94"/>
            <p:cNvSpPr>
              <a:spLocks/>
            </p:cNvSpPr>
            <p:nvPr/>
          </p:nvSpPr>
          <p:spPr bwMode="auto">
            <a:xfrm>
              <a:off x="1890" y="649"/>
              <a:ext cx="77" cy="76"/>
            </a:xfrm>
            <a:custGeom>
              <a:avLst/>
              <a:gdLst>
                <a:gd name="T0" fmla="*/ 0 w 77"/>
                <a:gd name="T1" fmla="*/ 0 h 76"/>
                <a:gd name="T2" fmla="*/ 0 w 77"/>
                <a:gd name="T3" fmla="*/ 1 h 76"/>
                <a:gd name="T4" fmla="*/ 5 w 77"/>
                <a:gd name="T5" fmla="*/ 3 h 76"/>
                <a:gd name="T6" fmla="*/ 8 w 77"/>
                <a:gd name="T7" fmla="*/ 4 h 76"/>
                <a:gd name="T8" fmla="*/ 9 w 77"/>
                <a:gd name="T9" fmla="*/ 5 h 76"/>
                <a:gd name="T10" fmla="*/ 9 w 77"/>
                <a:gd name="T11" fmla="*/ 8 h 76"/>
                <a:gd name="T12" fmla="*/ 9 w 77"/>
                <a:gd name="T13" fmla="*/ 48 h 76"/>
                <a:gd name="T14" fmla="*/ 9 w 77"/>
                <a:gd name="T15" fmla="*/ 49 h 76"/>
                <a:gd name="T16" fmla="*/ 9 w 77"/>
                <a:gd name="T17" fmla="*/ 53 h 76"/>
                <a:gd name="T18" fmla="*/ 11 w 77"/>
                <a:gd name="T19" fmla="*/ 59 h 76"/>
                <a:gd name="T20" fmla="*/ 12 w 77"/>
                <a:gd name="T21" fmla="*/ 63 h 76"/>
                <a:gd name="T22" fmla="*/ 15 w 77"/>
                <a:gd name="T23" fmla="*/ 66 h 76"/>
                <a:gd name="T24" fmla="*/ 18 w 77"/>
                <a:gd name="T25" fmla="*/ 69 h 76"/>
                <a:gd name="T26" fmla="*/ 21 w 77"/>
                <a:gd name="T27" fmla="*/ 72 h 76"/>
                <a:gd name="T28" fmla="*/ 24 w 77"/>
                <a:gd name="T29" fmla="*/ 73 h 76"/>
                <a:gd name="T30" fmla="*/ 28 w 77"/>
                <a:gd name="T31" fmla="*/ 74 h 76"/>
                <a:gd name="T32" fmla="*/ 38 w 77"/>
                <a:gd name="T33" fmla="*/ 76 h 76"/>
                <a:gd name="T34" fmla="*/ 45 w 77"/>
                <a:gd name="T35" fmla="*/ 74 h 76"/>
                <a:gd name="T36" fmla="*/ 50 w 77"/>
                <a:gd name="T37" fmla="*/ 73 h 76"/>
                <a:gd name="T38" fmla="*/ 55 w 77"/>
                <a:gd name="T39" fmla="*/ 72 h 76"/>
                <a:gd name="T40" fmla="*/ 59 w 77"/>
                <a:gd name="T41" fmla="*/ 67 h 76"/>
                <a:gd name="T42" fmla="*/ 62 w 77"/>
                <a:gd name="T43" fmla="*/ 65 h 76"/>
                <a:gd name="T44" fmla="*/ 64 w 77"/>
                <a:gd name="T45" fmla="*/ 59 h 76"/>
                <a:gd name="T46" fmla="*/ 66 w 77"/>
                <a:gd name="T47" fmla="*/ 55 h 76"/>
                <a:gd name="T48" fmla="*/ 66 w 77"/>
                <a:gd name="T49" fmla="*/ 49 h 76"/>
                <a:gd name="T50" fmla="*/ 66 w 77"/>
                <a:gd name="T51" fmla="*/ 14 h 76"/>
                <a:gd name="T52" fmla="*/ 67 w 77"/>
                <a:gd name="T53" fmla="*/ 8 h 76"/>
                <a:gd name="T54" fmla="*/ 69 w 77"/>
                <a:gd name="T55" fmla="*/ 4 h 76"/>
                <a:gd name="T56" fmla="*/ 71 w 77"/>
                <a:gd name="T57" fmla="*/ 3 h 76"/>
                <a:gd name="T58" fmla="*/ 76 w 77"/>
                <a:gd name="T59" fmla="*/ 1 h 76"/>
                <a:gd name="T60" fmla="*/ 77 w 77"/>
                <a:gd name="T61" fmla="*/ 1 h 76"/>
                <a:gd name="T62" fmla="*/ 77 w 77"/>
                <a:gd name="T63" fmla="*/ 0 h 76"/>
                <a:gd name="T64" fmla="*/ 50 w 77"/>
                <a:gd name="T65" fmla="*/ 0 h 76"/>
                <a:gd name="T66" fmla="*/ 50 w 77"/>
                <a:gd name="T67" fmla="*/ 1 h 76"/>
                <a:gd name="T68" fmla="*/ 56 w 77"/>
                <a:gd name="T69" fmla="*/ 3 h 76"/>
                <a:gd name="T70" fmla="*/ 59 w 77"/>
                <a:gd name="T71" fmla="*/ 4 h 76"/>
                <a:gd name="T72" fmla="*/ 60 w 77"/>
                <a:gd name="T73" fmla="*/ 8 h 76"/>
                <a:gd name="T74" fmla="*/ 62 w 77"/>
                <a:gd name="T75" fmla="*/ 14 h 76"/>
                <a:gd name="T76" fmla="*/ 62 w 77"/>
                <a:gd name="T77" fmla="*/ 49 h 76"/>
                <a:gd name="T78" fmla="*/ 60 w 77"/>
                <a:gd name="T79" fmla="*/ 55 h 76"/>
                <a:gd name="T80" fmla="*/ 60 w 77"/>
                <a:gd name="T81" fmla="*/ 59 h 76"/>
                <a:gd name="T82" fmla="*/ 59 w 77"/>
                <a:gd name="T83" fmla="*/ 62 h 76"/>
                <a:gd name="T84" fmla="*/ 56 w 77"/>
                <a:gd name="T85" fmla="*/ 65 h 76"/>
                <a:gd name="T86" fmla="*/ 53 w 77"/>
                <a:gd name="T87" fmla="*/ 67 h 76"/>
                <a:gd name="T88" fmla="*/ 49 w 77"/>
                <a:gd name="T89" fmla="*/ 69 h 76"/>
                <a:gd name="T90" fmla="*/ 45 w 77"/>
                <a:gd name="T91" fmla="*/ 70 h 76"/>
                <a:gd name="T92" fmla="*/ 40 w 77"/>
                <a:gd name="T93" fmla="*/ 70 h 76"/>
                <a:gd name="T94" fmla="*/ 36 w 77"/>
                <a:gd name="T95" fmla="*/ 70 h 76"/>
                <a:gd name="T96" fmla="*/ 32 w 77"/>
                <a:gd name="T97" fmla="*/ 69 h 76"/>
                <a:gd name="T98" fmla="*/ 28 w 77"/>
                <a:gd name="T99" fmla="*/ 67 h 76"/>
                <a:gd name="T100" fmla="*/ 26 w 77"/>
                <a:gd name="T101" fmla="*/ 65 h 76"/>
                <a:gd name="T102" fmla="*/ 24 w 77"/>
                <a:gd name="T103" fmla="*/ 62 h 76"/>
                <a:gd name="T104" fmla="*/ 22 w 77"/>
                <a:gd name="T105" fmla="*/ 57 h 76"/>
                <a:gd name="T106" fmla="*/ 22 w 77"/>
                <a:gd name="T107" fmla="*/ 53 h 76"/>
                <a:gd name="T108" fmla="*/ 21 w 77"/>
                <a:gd name="T109" fmla="*/ 49 h 76"/>
                <a:gd name="T110" fmla="*/ 21 w 77"/>
                <a:gd name="T111" fmla="*/ 11 h 76"/>
                <a:gd name="T112" fmla="*/ 22 w 77"/>
                <a:gd name="T113" fmla="*/ 7 h 76"/>
                <a:gd name="T114" fmla="*/ 22 w 77"/>
                <a:gd name="T115" fmla="*/ 4 h 76"/>
                <a:gd name="T116" fmla="*/ 25 w 77"/>
                <a:gd name="T117" fmla="*/ 3 h 76"/>
                <a:gd name="T118" fmla="*/ 29 w 77"/>
                <a:gd name="T119" fmla="*/ 1 h 76"/>
                <a:gd name="T120" fmla="*/ 31 w 77"/>
                <a:gd name="T121" fmla="*/ 1 h 76"/>
                <a:gd name="T122" fmla="*/ 31 w 77"/>
                <a:gd name="T123" fmla="*/ 0 h 76"/>
                <a:gd name="T124" fmla="*/ 0 w 77"/>
                <a:gd name="T125" fmla="*/ 0 h 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7" h="76">
                  <a:moveTo>
                    <a:pt x="0" y="0"/>
                  </a:moveTo>
                  <a:lnTo>
                    <a:pt x="0" y="1"/>
                  </a:lnTo>
                  <a:lnTo>
                    <a:pt x="5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9" y="53"/>
                  </a:lnTo>
                  <a:lnTo>
                    <a:pt x="11" y="59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72"/>
                  </a:lnTo>
                  <a:lnTo>
                    <a:pt x="24" y="73"/>
                  </a:lnTo>
                  <a:lnTo>
                    <a:pt x="28" y="74"/>
                  </a:lnTo>
                  <a:lnTo>
                    <a:pt x="38" y="76"/>
                  </a:lnTo>
                  <a:lnTo>
                    <a:pt x="45" y="74"/>
                  </a:lnTo>
                  <a:lnTo>
                    <a:pt x="50" y="73"/>
                  </a:lnTo>
                  <a:lnTo>
                    <a:pt x="55" y="72"/>
                  </a:lnTo>
                  <a:lnTo>
                    <a:pt x="59" y="67"/>
                  </a:lnTo>
                  <a:lnTo>
                    <a:pt x="62" y="65"/>
                  </a:lnTo>
                  <a:lnTo>
                    <a:pt x="64" y="59"/>
                  </a:lnTo>
                  <a:lnTo>
                    <a:pt x="66" y="55"/>
                  </a:lnTo>
                  <a:lnTo>
                    <a:pt x="66" y="49"/>
                  </a:lnTo>
                  <a:lnTo>
                    <a:pt x="66" y="14"/>
                  </a:lnTo>
                  <a:lnTo>
                    <a:pt x="67" y="8"/>
                  </a:lnTo>
                  <a:lnTo>
                    <a:pt x="69" y="4"/>
                  </a:lnTo>
                  <a:lnTo>
                    <a:pt x="71" y="3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6" y="3"/>
                  </a:lnTo>
                  <a:lnTo>
                    <a:pt x="59" y="4"/>
                  </a:lnTo>
                  <a:lnTo>
                    <a:pt x="60" y="8"/>
                  </a:lnTo>
                  <a:lnTo>
                    <a:pt x="62" y="14"/>
                  </a:lnTo>
                  <a:lnTo>
                    <a:pt x="62" y="49"/>
                  </a:lnTo>
                  <a:lnTo>
                    <a:pt x="60" y="55"/>
                  </a:lnTo>
                  <a:lnTo>
                    <a:pt x="60" y="59"/>
                  </a:lnTo>
                  <a:lnTo>
                    <a:pt x="59" y="62"/>
                  </a:lnTo>
                  <a:lnTo>
                    <a:pt x="56" y="65"/>
                  </a:lnTo>
                  <a:lnTo>
                    <a:pt x="53" y="67"/>
                  </a:lnTo>
                  <a:lnTo>
                    <a:pt x="49" y="69"/>
                  </a:lnTo>
                  <a:lnTo>
                    <a:pt x="45" y="70"/>
                  </a:lnTo>
                  <a:lnTo>
                    <a:pt x="40" y="70"/>
                  </a:lnTo>
                  <a:lnTo>
                    <a:pt x="36" y="70"/>
                  </a:lnTo>
                  <a:lnTo>
                    <a:pt x="32" y="69"/>
                  </a:lnTo>
                  <a:lnTo>
                    <a:pt x="28" y="67"/>
                  </a:lnTo>
                  <a:lnTo>
                    <a:pt x="26" y="65"/>
                  </a:lnTo>
                  <a:lnTo>
                    <a:pt x="24" y="62"/>
                  </a:lnTo>
                  <a:lnTo>
                    <a:pt x="22" y="57"/>
                  </a:lnTo>
                  <a:lnTo>
                    <a:pt x="22" y="53"/>
                  </a:lnTo>
                  <a:lnTo>
                    <a:pt x="21" y="49"/>
                  </a:lnTo>
                  <a:lnTo>
                    <a:pt x="21" y="11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95"/>
            <p:cNvSpPr>
              <a:spLocks noEditPoints="1"/>
            </p:cNvSpPr>
            <p:nvPr/>
          </p:nvSpPr>
          <p:spPr bwMode="auto">
            <a:xfrm>
              <a:off x="1954" y="709"/>
              <a:ext cx="54" cy="54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2 h 54"/>
                <a:gd name="T4" fmla="*/ 2 w 54"/>
                <a:gd name="T5" fmla="*/ 2 h 54"/>
                <a:gd name="T6" fmla="*/ 5 w 54"/>
                <a:gd name="T7" fmla="*/ 3 h 54"/>
                <a:gd name="T8" fmla="*/ 7 w 54"/>
                <a:gd name="T9" fmla="*/ 3 h 54"/>
                <a:gd name="T10" fmla="*/ 7 w 54"/>
                <a:gd name="T11" fmla="*/ 5 h 54"/>
                <a:gd name="T12" fmla="*/ 9 w 54"/>
                <a:gd name="T13" fmla="*/ 7 h 54"/>
                <a:gd name="T14" fmla="*/ 9 w 54"/>
                <a:gd name="T15" fmla="*/ 45 h 54"/>
                <a:gd name="T16" fmla="*/ 7 w 54"/>
                <a:gd name="T17" fmla="*/ 48 h 54"/>
                <a:gd name="T18" fmla="*/ 6 w 54"/>
                <a:gd name="T19" fmla="*/ 50 h 54"/>
                <a:gd name="T20" fmla="*/ 5 w 54"/>
                <a:gd name="T21" fmla="*/ 51 h 54"/>
                <a:gd name="T22" fmla="*/ 0 w 54"/>
                <a:gd name="T23" fmla="*/ 51 h 54"/>
                <a:gd name="T24" fmla="*/ 0 w 54"/>
                <a:gd name="T25" fmla="*/ 54 h 54"/>
                <a:gd name="T26" fmla="*/ 26 w 54"/>
                <a:gd name="T27" fmla="*/ 54 h 54"/>
                <a:gd name="T28" fmla="*/ 31 w 54"/>
                <a:gd name="T29" fmla="*/ 52 h 54"/>
                <a:gd name="T30" fmla="*/ 37 w 54"/>
                <a:gd name="T31" fmla="*/ 51 h 54"/>
                <a:gd name="T32" fmla="*/ 43 w 54"/>
                <a:gd name="T33" fmla="*/ 48 h 54"/>
                <a:gd name="T34" fmla="*/ 47 w 54"/>
                <a:gd name="T35" fmla="*/ 45 h 54"/>
                <a:gd name="T36" fmla="*/ 50 w 54"/>
                <a:gd name="T37" fmla="*/ 41 h 54"/>
                <a:gd name="T38" fmla="*/ 51 w 54"/>
                <a:gd name="T39" fmla="*/ 37 h 54"/>
                <a:gd name="T40" fmla="*/ 52 w 54"/>
                <a:gd name="T41" fmla="*/ 31 h 54"/>
                <a:gd name="T42" fmla="*/ 54 w 54"/>
                <a:gd name="T43" fmla="*/ 26 h 54"/>
                <a:gd name="T44" fmla="*/ 52 w 54"/>
                <a:gd name="T45" fmla="*/ 20 h 54"/>
                <a:gd name="T46" fmla="*/ 51 w 54"/>
                <a:gd name="T47" fmla="*/ 14 h 54"/>
                <a:gd name="T48" fmla="*/ 47 w 54"/>
                <a:gd name="T49" fmla="*/ 10 h 54"/>
                <a:gd name="T50" fmla="*/ 44 w 54"/>
                <a:gd name="T51" fmla="*/ 6 h 54"/>
                <a:gd name="T52" fmla="*/ 37 w 54"/>
                <a:gd name="T53" fmla="*/ 3 h 54"/>
                <a:gd name="T54" fmla="*/ 30 w 54"/>
                <a:gd name="T55" fmla="*/ 2 h 54"/>
                <a:gd name="T56" fmla="*/ 24 w 54"/>
                <a:gd name="T57" fmla="*/ 0 h 54"/>
                <a:gd name="T58" fmla="*/ 0 w 54"/>
                <a:gd name="T59" fmla="*/ 0 h 54"/>
                <a:gd name="T60" fmla="*/ 16 w 54"/>
                <a:gd name="T61" fmla="*/ 6 h 54"/>
                <a:gd name="T62" fmla="*/ 16 w 54"/>
                <a:gd name="T63" fmla="*/ 5 h 54"/>
                <a:gd name="T64" fmla="*/ 17 w 54"/>
                <a:gd name="T65" fmla="*/ 5 h 54"/>
                <a:gd name="T66" fmla="*/ 20 w 54"/>
                <a:gd name="T67" fmla="*/ 3 h 54"/>
                <a:gd name="T68" fmla="*/ 29 w 54"/>
                <a:gd name="T69" fmla="*/ 5 h 54"/>
                <a:gd name="T70" fmla="*/ 34 w 54"/>
                <a:gd name="T71" fmla="*/ 6 h 54"/>
                <a:gd name="T72" fmla="*/ 38 w 54"/>
                <a:gd name="T73" fmla="*/ 10 h 54"/>
                <a:gd name="T74" fmla="*/ 43 w 54"/>
                <a:gd name="T75" fmla="*/ 14 h 54"/>
                <a:gd name="T76" fmla="*/ 44 w 54"/>
                <a:gd name="T77" fmla="*/ 20 h 54"/>
                <a:gd name="T78" fmla="*/ 45 w 54"/>
                <a:gd name="T79" fmla="*/ 27 h 54"/>
                <a:gd name="T80" fmla="*/ 45 w 54"/>
                <a:gd name="T81" fmla="*/ 33 h 54"/>
                <a:gd name="T82" fmla="*/ 44 w 54"/>
                <a:gd name="T83" fmla="*/ 37 h 54"/>
                <a:gd name="T84" fmla="*/ 43 w 54"/>
                <a:gd name="T85" fmla="*/ 40 h 54"/>
                <a:gd name="T86" fmla="*/ 40 w 54"/>
                <a:gd name="T87" fmla="*/ 44 h 54"/>
                <a:gd name="T88" fmla="*/ 37 w 54"/>
                <a:gd name="T89" fmla="*/ 45 h 54"/>
                <a:gd name="T90" fmla="*/ 34 w 54"/>
                <a:gd name="T91" fmla="*/ 48 h 54"/>
                <a:gd name="T92" fmla="*/ 30 w 54"/>
                <a:gd name="T93" fmla="*/ 50 h 54"/>
                <a:gd name="T94" fmla="*/ 24 w 54"/>
                <a:gd name="T95" fmla="*/ 50 h 54"/>
                <a:gd name="T96" fmla="*/ 21 w 54"/>
                <a:gd name="T97" fmla="*/ 50 h 54"/>
                <a:gd name="T98" fmla="*/ 21 w 54"/>
                <a:gd name="T99" fmla="*/ 50 h 54"/>
                <a:gd name="T100" fmla="*/ 17 w 54"/>
                <a:gd name="T101" fmla="*/ 50 h 54"/>
                <a:gd name="T102" fmla="*/ 16 w 54"/>
                <a:gd name="T103" fmla="*/ 48 h 54"/>
                <a:gd name="T104" fmla="*/ 16 w 54"/>
                <a:gd name="T105" fmla="*/ 47 h 54"/>
                <a:gd name="T106" fmla="*/ 16 w 54"/>
                <a:gd name="T107" fmla="*/ 6 h 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6" y="54"/>
                  </a:lnTo>
                  <a:lnTo>
                    <a:pt x="31" y="52"/>
                  </a:lnTo>
                  <a:lnTo>
                    <a:pt x="37" y="51"/>
                  </a:lnTo>
                  <a:lnTo>
                    <a:pt x="43" y="48"/>
                  </a:lnTo>
                  <a:lnTo>
                    <a:pt x="47" y="45"/>
                  </a:lnTo>
                  <a:lnTo>
                    <a:pt x="50" y="41"/>
                  </a:lnTo>
                  <a:lnTo>
                    <a:pt x="51" y="37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2" y="20"/>
                  </a:lnTo>
                  <a:lnTo>
                    <a:pt x="51" y="14"/>
                  </a:lnTo>
                  <a:lnTo>
                    <a:pt x="47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0" y="0"/>
                  </a:lnTo>
                  <a:close/>
                  <a:moveTo>
                    <a:pt x="16" y="6"/>
                  </a:moveTo>
                  <a:lnTo>
                    <a:pt x="16" y="5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9" y="5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5" y="27"/>
                  </a:lnTo>
                  <a:lnTo>
                    <a:pt x="45" y="33"/>
                  </a:lnTo>
                  <a:lnTo>
                    <a:pt x="44" y="37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5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4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96"/>
            <p:cNvSpPr>
              <a:spLocks noEditPoints="1"/>
            </p:cNvSpPr>
            <p:nvPr/>
          </p:nvSpPr>
          <p:spPr bwMode="auto">
            <a:xfrm>
              <a:off x="2012" y="709"/>
              <a:ext cx="52" cy="54"/>
            </a:xfrm>
            <a:custGeom>
              <a:avLst/>
              <a:gdLst>
                <a:gd name="T0" fmla="*/ 0 w 52"/>
                <a:gd name="T1" fmla="*/ 0 h 54"/>
                <a:gd name="T2" fmla="*/ 0 w 52"/>
                <a:gd name="T3" fmla="*/ 2 h 54"/>
                <a:gd name="T4" fmla="*/ 2 w 52"/>
                <a:gd name="T5" fmla="*/ 2 h 54"/>
                <a:gd name="T6" fmla="*/ 4 w 52"/>
                <a:gd name="T7" fmla="*/ 3 h 54"/>
                <a:gd name="T8" fmla="*/ 6 w 52"/>
                <a:gd name="T9" fmla="*/ 3 h 54"/>
                <a:gd name="T10" fmla="*/ 7 w 52"/>
                <a:gd name="T11" fmla="*/ 5 h 54"/>
                <a:gd name="T12" fmla="*/ 7 w 52"/>
                <a:gd name="T13" fmla="*/ 7 h 54"/>
                <a:gd name="T14" fmla="*/ 7 w 52"/>
                <a:gd name="T15" fmla="*/ 45 h 54"/>
                <a:gd name="T16" fmla="*/ 7 w 52"/>
                <a:gd name="T17" fmla="*/ 48 h 54"/>
                <a:gd name="T18" fmla="*/ 6 w 52"/>
                <a:gd name="T19" fmla="*/ 50 h 54"/>
                <a:gd name="T20" fmla="*/ 3 w 52"/>
                <a:gd name="T21" fmla="*/ 51 h 54"/>
                <a:gd name="T22" fmla="*/ 0 w 52"/>
                <a:gd name="T23" fmla="*/ 51 h 54"/>
                <a:gd name="T24" fmla="*/ 0 w 52"/>
                <a:gd name="T25" fmla="*/ 54 h 54"/>
                <a:gd name="T26" fmla="*/ 24 w 52"/>
                <a:gd name="T27" fmla="*/ 54 h 54"/>
                <a:gd name="T28" fmla="*/ 31 w 52"/>
                <a:gd name="T29" fmla="*/ 52 h 54"/>
                <a:gd name="T30" fmla="*/ 37 w 52"/>
                <a:gd name="T31" fmla="*/ 51 h 54"/>
                <a:gd name="T32" fmla="*/ 41 w 52"/>
                <a:gd name="T33" fmla="*/ 48 h 54"/>
                <a:gd name="T34" fmla="*/ 45 w 52"/>
                <a:gd name="T35" fmla="*/ 45 h 54"/>
                <a:gd name="T36" fmla="*/ 49 w 52"/>
                <a:gd name="T37" fmla="*/ 41 h 54"/>
                <a:gd name="T38" fmla="*/ 51 w 52"/>
                <a:gd name="T39" fmla="*/ 37 h 54"/>
                <a:gd name="T40" fmla="*/ 52 w 52"/>
                <a:gd name="T41" fmla="*/ 31 h 54"/>
                <a:gd name="T42" fmla="*/ 52 w 52"/>
                <a:gd name="T43" fmla="*/ 26 h 54"/>
                <a:gd name="T44" fmla="*/ 52 w 52"/>
                <a:gd name="T45" fmla="*/ 20 h 54"/>
                <a:gd name="T46" fmla="*/ 49 w 52"/>
                <a:gd name="T47" fmla="*/ 14 h 54"/>
                <a:gd name="T48" fmla="*/ 47 w 52"/>
                <a:gd name="T49" fmla="*/ 10 h 54"/>
                <a:gd name="T50" fmla="*/ 42 w 52"/>
                <a:gd name="T51" fmla="*/ 6 h 54"/>
                <a:gd name="T52" fmla="*/ 37 w 52"/>
                <a:gd name="T53" fmla="*/ 3 h 54"/>
                <a:gd name="T54" fmla="*/ 30 w 52"/>
                <a:gd name="T55" fmla="*/ 2 h 54"/>
                <a:gd name="T56" fmla="*/ 24 w 52"/>
                <a:gd name="T57" fmla="*/ 0 h 54"/>
                <a:gd name="T58" fmla="*/ 0 w 52"/>
                <a:gd name="T59" fmla="*/ 0 h 54"/>
                <a:gd name="T60" fmla="*/ 16 w 52"/>
                <a:gd name="T61" fmla="*/ 6 h 54"/>
                <a:gd name="T62" fmla="*/ 16 w 52"/>
                <a:gd name="T63" fmla="*/ 5 h 54"/>
                <a:gd name="T64" fmla="*/ 17 w 52"/>
                <a:gd name="T65" fmla="*/ 5 h 54"/>
                <a:gd name="T66" fmla="*/ 20 w 52"/>
                <a:gd name="T67" fmla="*/ 3 h 54"/>
                <a:gd name="T68" fmla="*/ 28 w 52"/>
                <a:gd name="T69" fmla="*/ 5 h 54"/>
                <a:gd name="T70" fmla="*/ 34 w 52"/>
                <a:gd name="T71" fmla="*/ 6 h 54"/>
                <a:gd name="T72" fmla="*/ 38 w 52"/>
                <a:gd name="T73" fmla="*/ 10 h 54"/>
                <a:gd name="T74" fmla="*/ 42 w 52"/>
                <a:gd name="T75" fmla="*/ 14 h 54"/>
                <a:gd name="T76" fmla="*/ 44 w 52"/>
                <a:gd name="T77" fmla="*/ 20 h 54"/>
                <a:gd name="T78" fmla="*/ 45 w 52"/>
                <a:gd name="T79" fmla="*/ 27 h 54"/>
                <a:gd name="T80" fmla="*/ 44 w 52"/>
                <a:gd name="T81" fmla="*/ 33 h 54"/>
                <a:gd name="T82" fmla="*/ 44 w 52"/>
                <a:gd name="T83" fmla="*/ 37 h 54"/>
                <a:gd name="T84" fmla="*/ 41 w 52"/>
                <a:gd name="T85" fmla="*/ 40 h 54"/>
                <a:gd name="T86" fmla="*/ 40 w 52"/>
                <a:gd name="T87" fmla="*/ 44 h 54"/>
                <a:gd name="T88" fmla="*/ 37 w 52"/>
                <a:gd name="T89" fmla="*/ 45 h 54"/>
                <a:gd name="T90" fmla="*/ 32 w 52"/>
                <a:gd name="T91" fmla="*/ 48 h 54"/>
                <a:gd name="T92" fmla="*/ 28 w 52"/>
                <a:gd name="T93" fmla="*/ 50 h 54"/>
                <a:gd name="T94" fmla="*/ 24 w 52"/>
                <a:gd name="T95" fmla="*/ 50 h 54"/>
                <a:gd name="T96" fmla="*/ 21 w 52"/>
                <a:gd name="T97" fmla="*/ 50 h 54"/>
                <a:gd name="T98" fmla="*/ 20 w 52"/>
                <a:gd name="T99" fmla="*/ 50 h 54"/>
                <a:gd name="T100" fmla="*/ 16 w 52"/>
                <a:gd name="T101" fmla="*/ 50 h 54"/>
                <a:gd name="T102" fmla="*/ 16 w 52"/>
                <a:gd name="T103" fmla="*/ 48 h 54"/>
                <a:gd name="T104" fmla="*/ 16 w 52"/>
                <a:gd name="T105" fmla="*/ 47 h 54"/>
                <a:gd name="T106" fmla="*/ 16 w 52"/>
                <a:gd name="T107" fmla="*/ 6 h 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" h="54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6" y="50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4" y="54"/>
                  </a:lnTo>
                  <a:lnTo>
                    <a:pt x="31" y="52"/>
                  </a:lnTo>
                  <a:lnTo>
                    <a:pt x="37" y="51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51" y="37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2" y="20"/>
                  </a:lnTo>
                  <a:lnTo>
                    <a:pt x="49" y="14"/>
                  </a:lnTo>
                  <a:lnTo>
                    <a:pt x="47" y="10"/>
                  </a:lnTo>
                  <a:lnTo>
                    <a:pt x="42" y="6"/>
                  </a:lnTo>
                  <a:lnTo>
                    <a:pt x="37" y="3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0" y="0"/>
                  </a:lnTo>
                  <a:close/>
                  <a:moveTo>
                    <a:pt x="16" y="6"/>
                  </a:moveTo>
                  <a:lnTo>
                    <a:pt x="16" y="5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2" y="14"/>
                  </a:lnTo>
                  <a:lnTo>
                    <a:pt x="44" y="20"/>
                  </a:lnTo>
                  <a:lnTo>
                    <a:pt x="45" y="27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40" y="44"/>
                  </a:lnTo>
                  <a:lnTo>
                    <a:pt x="37" y="45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Line 97"/>
            <p:cNvSpPr>
              <a:spLocks noChangeShapeType="1"/>
            </p:cNvSpPr>
            <p:nvPr/>
          </p:nvSpPr>
          <p:spPr bwMode="auto">
            <a:xfrm>
              <a:off x="1982" y="491"/>
              <a:ext cx="1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Freeform 98"/>
            <p:cNvSpPr>
              <a:spLocks/>
            </p:cNvSpPr>
            <p:nvPr/>
          </p:nvSpPr>
          <p:spPr bwMode="auto">
            <a:xfrm>
              <a:off x="2017" y="507"/>
              <a:ext cx="78" cy="74"/>
            </a:xfrm>
            <a:custGeom>
              <a:avLst/>
              <a:gdLst>
                <a:gd name="T0" fmla="*/ 0 w 78"/>
                <a:gd name="T1" fmla="*/ 0 h 74"/>
                <a:gd name="T2" fmla="*/ 0 w 78"/>
                <a:gd name="T3" fmla="*/ 1 h 74"/>
                <a:gd name="T4" fmla="*/ 2 w 78"/>
                <a:gd name="T5" fmla="*/ 2 h 74"/>
                <a:gd name="T6" fmla="*/ 5 w 78"/>
                <a:gd name="T7" fmla="*/ 2 h 74"/>
                <a:gd name="T8" fmla="*/ 7 w 78"/>
                <a:gd name="T9" fmla="*/ 4 h 74"/>
                <a:gd name="T10" fmla="*/ 9 w 78"/>
                <a:gd name="T11" fmla="*/ 7 h 74"/>
                <a:gd name="T12" fmla="*/ 12 w 78"/>
                <a:gd name="T13" fmla="*/ 9 h 74"/>
                <a:gd name="T14" fmla="*/ 40 w 78"/>
                <a:gd name="T15" fmla="*/ 74 h 74"/>
                <a:gd name="T16" fmla="*/ 41 w 78"/>
                <a:gd name="T17" fmla="*/ 74 h 74"/>
                <a:gd name="T18" fmla="*/ 67 w 78"/>
                <a:gd name="T19" fmla="*/ 14 h 74"/>
                <a:gd name="T20" fmla="*/ 69 w 78"/>
                <a:gd name="T21" fmla="*/ 7 h 74"/>
                <a:gd name="T22" fmla="*/ 71 w 78"/>
                <a:gd name="T23" fmla="*/ 4 h 74"/>
                <a:gd name="T24" fmla="*/ 74 w 78"/>
                <a:gd name="T25" fmla="*/ 2 h 74"/>
                <a:gd name="T26" fmla="*/ 78 w 78"/>
                <a:gd name="T27" fmla="*/ 1 h 74"/>
                <a:gd name="T28" fmla="*/ 78 w 78"/>
                <a:gd name="T29" fmla="*/ 0 h 74"/>
                <a:gd name="T30" fmla="*/ 54 w 78"/>
                <a:gd name="T31" fmla="*/ 0 h 74"/>
                <a:gd name="T32" fmla="*/ 54 w 78"/>
                <a:gd name="T33" fmla="*/ 1 h 74"/>
                <a:gd name="T34" fmla="*/ 55 w 78"/>
                <a:gd name="T35" fmla="*/ 2 h 74"/>
                <a:gd name="T36" fmla="*/ 58 w 78"/>
                <a:gd name="T37" fmla="*/ 2 h 74"/>
                <a:gd name="T38" fmla="*/ 61 w 78"/>
                <a:gd name="T39" fmla="*/ 2 h 74"/>
                <a:gd name="T40" fmla="*/ 62 w 78"/>
                <a:gd name="T41" fmla="*/ 4 h 74"/>
                <a:gd name="T42" fmla="*/ 62 w 78"/>
                <a:gd name="T43" fmla="*/ 7 h 74"/>
                <a:gd name="T44" fmla="*/ 62 w 78"/>
                <a:gd name="T45" fmla="*/ 9 h 74"/>
                <a:gd name="T46" fmla="*/ 59 w 78"/>
                <a:gd name="T47" fmla="*/ 16 h 74"/>
                <a:gd name="T48" fmla="*/ 44 w 78"/>
                <a:gd name="T49" fmla="*/ 56 h 74"/>
                <a:gd name="T50" fmla="*/ 26 w 78"/>
                <a:gd name="T51" fmla="*/ 14 h 74"/>
                <a:gd name="T52" fmla="*/ 23 w 78"/>
                <a:gd name="T53" fmla="*/ 9 h 74"/>
                <a:gd name="T54" fmla="*/ 23 w 78"/>
                <a:gd name="T55" fmla="*/ 5 h 74"/>
                <a:gd name="T56" fmla="*/ 23 w 78"/>
                <a:gd name="T57" fmla="*/ 4 h 74"/>
                <a:gd name="T58" fmla="*/ 24 w 78"/>
                <a:gd name="T59" fmla="*/ 2 h 74"/>
                <a:gd name="T60" fmla="*/ 29 w 78"/>
                <a:gd name="T61" fmla="*/ 1 h 74"/>
                <a:gd name="T62" fmla="*/ 31 w 78"/>
                <a:gd name="T63" fmla="*/ 1 h 74"/>
                <a:gd name="T64" fmla="*/ 31 w 78"/>
                <a:gd name="T65" fmla="*/ 0 h 74"/>
                <a:gd name="T66" fmla="*/ 0 w 78"/>
                <a:gd name="T67" fmla="*/ 0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2" y="9"/>
                  </a:lnTo>
                  <a:lnTo>
                    <a:pt x="40" y="74"/>
                  </a:lnTo>
                  <a:lnTo>
                    <a:pt x="41" y="74"/>
                  </a:lnTo>
                  <a:lnTo>
                    <a:pt x="67" y="14"/>
                  </a:lnTo>
                  <a:lnTo>
                    <a:pt x="69" y="7"/>
                  </a:lnTo>
                  <a:lnTo>
                    <a:pt x="71" y="4"/>
                  </a:lnTo>
                  <a:lnTo>
                    <a:pt x="74" y="2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5" y="2"/>
                  </a:lnTo>
                  <a:lnTo>
                    <a:pt x="58" y="2"/>
                  </a:lnTo>
                  <a:lnTo>
                    <a:pt x="61" y="2"/>
                  </a:lnTo>
                  <a:lnTo>
                    <a:pt x="62" y="4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59" y="16"/>
                  </a:lnTo>
                  <a:lnTo>
                    <a:pt x="44" y="56"/>
                  </a:lnTo>
                  <a:lnTo>
                    <a:pt x="26" y="14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035" name="Text Box 99"/>
          <p:cNvSpPr txBox="1">
            <a:spLocks noChangeArrowheads="1"/>
          </p:cNvSpPr>
          <p:nvPr/>
        </p:nvSpPr>
        <p:spPr bwMode="auto">
          <a:xfrm>
            <a:off x="4757738" y="5080000"/>
            <a:ext cx="242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sz="2000" smtClean="0"/>
              <a:t>Inverter characteristic</a:t>
            </a:r>
            <a:endParaRPr lang="en-US" altLang="de-DE"/>
          </a:p>
        </p:txBody>
      </p:sp>
      <p:grpSp>
        <p:nvGrpSpPr>
          <p:cNvPr id="40036" name="Group 100"/>
          <p:cNvGrpSpPr>
            <a:grpSpLocks/>
          </p:cNvGrpSpPr>
          <p:nvPr/>
        </p:nvGrpSpPr>
        <p:grpSpPr bwMode="auto">
          <a:xfrm>
            <a:off x="5875338" y="1577975"/>
            <a:ext cx="2165350" cy="1730375"/>
            <a:chOff x="3104" y="386"/>
            <a:chExt cx="1364" cy="1090"/>
          </a:xfrm>
        </p:grpSpPr>
        <p:sp>
          <p:nvSpPr>
            <p:cNvPr id="7180" name="Text Box 101"/>
            <p:cNvSpPr txBox="1">
              <a:spLocks noChangeArrowheads="1"/>
            </p:cNvSpPr>
            <p:nvPr/>
          </p:nvSpPr>
          <p:spPr bwMode="auto">
            <a:xfrm>
              <a:off x="3119" y="386"/>
              <a:ext cx="1349" cy="252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z="2000" smtClean="0"/>
                <a:t>Analog technology</a:t>
              </a:r>
              <a:endParaRPr lang="en-US" altLang="de-DE" sz="2000"/>
            </a:p>
          </p:txBody>
        </p:sp>
        <p:sp>
          <p:nvSpPr>
            <p:cNvPr id="7181" name="Line 102"/>
            <p:cNvSpPr>
              <a:spLocks noChangeShapeType="1"/>
            </p:cNvSpPr>
            <p:nvPr/>
          </p:nvSpPr>
          <p:spPr bwMode="auto">
            <a:xfrm flipH="1">
              <a:off x="3104" y="636"/>
              <a:ext cx="453" cy="84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39" name="Group 103"/>
          <p:cNvGrpSpPr>
            <a:grpSpLocks/>
          </p:cNvGrpSpPr>
          <p:nvPr/>
        </p:nvGrpSpPr>
        <p:grpSpPr bwMode="auto">
          <a:xfrm>
            <a:off x="3563938" y="2205038"/>
            <a:ext cx="3030537" cy="4251325"/>
            <a:chOff x="1739" y="1868"/>
            <a:chExt cx="1909" cy="2678"/>
          </a:xfrm>
        </p:grpSpPr>
        <p:sp>
          <p:nvSpPr>
            <p:cNvPr id="7177" name="Text Box 104"/>
            <p:cNvSpPr txBox="1">
              <a:spLocks noChangeArrowheads="1"/>
            </p:cNvSpPr>
            <p:nvPr/>
          </p:nvSpPr>
          <p:spPr bwMode="auto">
            <a:xfrm>
              <a:off x="1739" y="4255"/>
              <a:ext cx="1562" cy="29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de-DE" smtClean="0"/>
                <a:t>Digital technology</a:t>
              </a:r>
              <a:endParaRPr lang="en-US" altLang="de-DE"/>
            </a:p>
          </p:txBody>
        </p:sp>
        <p:sp>
          <p:nvSpPr>
            <p:cNvPr id="7178" name="Line 105"/>
            <p:cNvSpPr>
              <a:spLocks noChangeShapeType="1"/>
            </p:cNvSpPr>
            <p:nvPr/>
          </p:nvSpPr>
          <p:spPr bwMode="auto">
            <a:xfrm flipV="1">
              <a:off x="2294" y="1868"/>
              <a:ext cx="197" cy="23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06"/>
            <p:cNvSpPr>
              <a:spLocks noChangeShapeType="1"/>
            </p:cNvSpPr>
            <p:nvPr/>
          </p:nvSpPr>
          <p:spPr bwMode="auto">
            <a:xfrm flipH="1">
              <a:off x="2320" y="3236"/>
              <a:ext cx="1328" cy="101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6" name="Text Box 107"/>
          <p:cNvSpPr txBox="1">
            <a:spLocks noChangeArrowheads="1"/>
          </p:cNvSpPr>
          <p:nvPr/>
        </p:nvSpPr>
        <p:spPr bwMode="auto">
          <a:xfrm>
            <a:off x="1042988" y="333375"/>
            <a:ext cx="592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dirty="0" smtClean="0"/>
              <a:t>Different operation region of analog vs. digital</a:t>
            </a:r>
            <a:endParaRPr lang="en-US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259B8D-1884-42D8-B197-E186719B6517}" type="slidenum">
              <a:rPr lang="de-DE" altLang="de-DE"/>
              <a:pPr/>
              <a:t>7</a:t>
            </a:fld>
            <a:endParaRPr lang="de-DE" altLang="de-DE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5903913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403648" y="476672"/>
            <a:ext cx="5872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de-DE" u="sng" dirty="0" smtClean="0"/>
              <a:t>Parameters to be considered in Analog Design</a:t>
            </a:r>
            <a:endParaRPr lang="en-US" alt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969A4E-F629-4785-A409-D76DE5486144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042988" y="547688"/>
            <a:ext cx="3741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de-DE" u="sng" smtClean="0">
                <a:latin typeface="Arial" charset="0"/>
              </a:rPr>
              <a:t>Bipolar Circuit Technology</a:t>
            </a:r>
            <a:endParaRPr lang="en-US" altLang="de-DE" u="sng">
              <a:latin typeface="Arial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42988" y="1196975"/>
            <a:ext cx="7737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de-DE" sz="1800" dirty="0" smtClean="0">
                <a:latin typeface="Arial" charset="0"/>
              </a:rPr>
              <a:t>Bipolar-Process:  only slow development</a:t>
            </a:r>
          </a:p>
          <a:p>
            <a:pPr eaLnBrk="1" hangingPunct="1"/>
            <a:endParaRPr lang="en-US" altLang="de-DE" sz="18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Is used for</a:t>
            </a:r>
            <a:br>
              <a:rPr lang="en-US" altLang="de-DE" sz="1800" dirty="0" smtClean="0">
                <a:latin typeface="Arial" charset="0"/>
              </a:rPr>
            </a:br>
            <a:endParaRPr lang="en-US" altLang="de-DE" sz="18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-	High frequency ICs (bipolar with </a:t>
            </a:r>
            <a:r>
              <a:rPr lang="en-US" altLang="de-DE" sz="1800" dirty="0" err="1" smtClean="0">
                <a:latin typeface="Arial" charset="0"/>
              </a:rPr>
              <a:t>Ge</a:t>
            </a:r>
            <a:r>
              <a:rPr lang="en-US" altLang="de-DE" sz="1800" dirty="0" smtClean="0">
                <a:latin typeface="Arial" charset="0"/>
              </a:rPr>
              <a:t> faster than CMOS)</a:t>
            </a: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	Application: Network-IC with </a:t>
            </a:r>
            <a:r>
              <a:rPr lang="en-US" altLang="de-DE" sz="1800" dirty="0" err="1" smtClean="0">
                <a:latin typeface="Arial" charset="0"/>
              </a:rPr>
              <a:t>BiCMOS</a:t>
            </a:r>
            <a:endParaRPr lang="en-US" altLang="de-DE" sz="1800" dirty="0" smtClean="0">
              <a:latin typeface="Arial" charset="0"/>
            </a:endParaRPr>
          </a:p>
          <a:p>
            <a:pPr eaLnBrk="1" hangingPunct="1"/>
            <a:endParaRPr lang="en-US" altLang="de-DE" sz="18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-	High blocking voltage (bipolar injection reduces voltage-drop)</a:t>
            </a: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	Application: Power electronics for high output power</a:t>
            </a: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	(Low volume compared with lower blocking voltage)</a:t>
            </a:r>
          </a:p>
          <a:p>
            <a:pPr eaLnBrk="1" hangingPunct="1"/>
            <a:endParaRPr lang="en-US" altLang="de-DE" sz="18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-	High precision</a:t>
            </a: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	Bipolar transistor is more robust (low variations in manufacturing,</a:t>
            </a:r>
            <a:br>
              <a:rPr lang="en-US" altLang="de-DE" sz="1800" dirty="0" smtClean="0">
                <a:latin typeface="Arial" charset="0"/>
              </a:rPr>
            </a:br>
            <a:r>
              <a:rPr lang="en-US" altLang="de-DE" sz="1800" dirty="0" smtClean="0">
                <a:latin typeface="Arial" charset="0"/>
              </a:rPr>
              <a:t>	insensitive to mechanical stress etc.).</a:t>
            </a: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	Application: Operational amplifier</a:t>
            </a:r>
          </a:p>
          <a:p>
            <a:pPr eaLnBrk="1" hangingPunct="1"/>
            <a:endParaRPr lang="en-US" altLang="de-DE" sz="18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solidFill>
                  <a:srgbClr val="0000FF"/>
                </a:solidFill>
                <a:latin typeface="Arial" charset="0"/>
              </a:rPr>
              <a:t>Bipolar technology is mainly for „niche“ applications.</a:t>
            </a:r>
            <a:endParaRPr lang="en-US" altLang="de-DE" sz="18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DAE9DC-47A1-4ABE-8C12-2EAD1A6A2F59}" type="slidenum">
              <a:rPr lang="en-US" altLang="de-DE" smtClean="0"/>
              <a:pPr/>
              <a:t>9</a:t>
            </a:fld>
            <a:endParaRPr lang="en-US" altLang="de-DE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4545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de-DE" u="sng" smtClean="0">
                <a:latin typeface="Arial" charset="0"/>
              </a:rPr>
              <a:t>Analog MOS-Circuit Technology</a:t>
            </a:r>
            <a:endParaRPr lang="en-US" altLang="de-DE" u="sng">
              <a:latin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50" y="836613"/>
            <a:ext cx="794538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de-DE" sz="1800" dirty="0" smtClean="0">
                <a:latin typeface="Arial" charset="0"/>
              </a:rPr>
              <a:t>Enormous synergy effects to digital technology (Process-Development)</a:t>
            </a:r>
          </a:p>
          <a:p>
            <a:pPr eaLnBrk="1" hangingPunct="1"/>
            <a:endParaRPr lang="en-US" altLang="de-DE" sz="12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Simple Integration with digital circuits possible</a:t>
            </a:r>
            <a:br>
              <a:rPr lang="en-US" altLang="de-DE" sz="1800" dirty="0" smtClean="0">
                <a:latin typeface="Arial" charset="0"/>
              </a:rPr>
            </a:br>
            <a:r>
              <a:rPr lang="en-US" altLang="de-DE" sz="1800" dirty="0" smtClean="0">
                <a:latin typeface="Arial" charset="0"/>
              </a:rPr>
              <a:t>(e.g. as analog Frontend System on a Chip)</a:t>
            </a:r>
          </a:p>
          <a:p>
            <a:pPr eaLnBrk="1" hangingPunct="1"/>
            <a:endParaRPr lang="en-US" altLang="de-DE" sz="12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latin typeface="Arial" charset="0"/>
                <a:sym typeface="Wingdings"/>
              </a:rPr>
              <a:t> </a:t>
            </a:r>
            <a:r>
              <a:rPr lang="en-US" altLang="de-DE" sz="1800" dirty="0" smtClean="0">
                <a:latin typeface="Arial" charset="0"/>
              </a:rPr>
              <a:t>High input impedance</a:t>
            </a:r>
          </a:p>
          <a:p>
            <a:pPr eaLnBrk="1" hangingPunct="1"/>
            <a:endParaRPr lang="en-US" altLang="de-DE" sz="12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latin typeface="Arial" charset="0"/>
                <a:sym typeface="Wingdings"/>
              </a:rPr>
              <a:t> </a:t>
            </a:r>
            <a:r>
              <a:rPr lang="en-US" altLang="de-DE" sz="1800" dirty="0" smtClean="0">
                <a:latin typeface="Arial" charset="0"/>
              </a:rPr>
              <a:t>Frequency increases with newer process</a:t>
            </a:r>
          </a:p>
          <a:p>
            <a:pPr eaLnBrk="1" hangingPunct="1"/>
            <a:endParaRPr lang="en-US" altLang="de-DE" sz="12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solidFill>
                  <a:srgbClr val="FF0000"/>
                </a:solidFill>
                <a:latin typeface="Arial" charset="0"/>
                <a:sym typeface="Wingdings"/>
              </a:rPr>
              <a:t> </a:t>
            </a:r>
            <a:r>
              <a:rPr lang="en-US" altLang="de-DE" sz="1800" dirty="0" smtClean="0">
                <a:solidFill>
                  <a:srgbClr val="FF0000"/>
                </a:solidFill>
                <a:latin typeface="Arial" charset="0"/>
              </a:rPr>
              <a:t>In modern processes  the operating voltage gets lower.</a:t>
            </a:r>
          </a:p>
          <a:p>
            <a:pPr eaLnBrk="1" hangingPunct="1"/>
            <a:endParaRPr lang="en-US" altLang="de-DE" sz="1200" dirty="0" smtClean="0">
              <a:latin typeface="Arial" charset="0"/>
            </a:endParaRPr>
          </a:p>
          <a:p>
            <a:pPr eaLnBrk="1" hangingPunct="1"/>
            <a:r>
              <a:rPr lang="en-US" altLang="de-DE" sz="1800" u="sng" dirty="0" smtClean="0">
                <a:latin typeface="Arial" charset="0"/>
              </a:rPr>
              <a:t>Fields of Circuit Technology</a:t>
            </a:r>
          </a:p>
          <a:p>
            <a:pPr eaLnBrk="1" hangingPunct="1"/>
            <a:endParaRPr lang="en-US" altLang="de-DE" sz="12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latin typeface="Arial" charset="0"/>
              </a:rPr>
              <a:t>- Analog-Digital-Converter (ADC) and Digital-Analog-Converter (DAC)</a:t>
            </a:r>
          </a:p>
          <a:p>
            <a:pPr eaLnBrk="1" hangingPunct="1">
              <a:buFontTx/>
              <a:buChar char="-"/>
            </a:pPr>
            <a:r>
              <a:rPr lang="en-US" altLang="de-DE" sz="1800" dirty="0" smtClean="0">
                <a:latin typeface="Arial" charset="0"/>
              </a:rPr>
              <a:t> RF IC ( few GHz-range)</a:t>
            </a:r>
          </a:p>
          <a:p>
            <a:pPr eaLnBrk="1" hangingPunct="1">
              <a:buFontTx/>
              <a:buChar char="-"/>
            </a:pPr>
            <a:r>
              <a:rPr lang="en-US" altLang="de-DE" sz="1800" dirty="0" smtClean="0">
                <a:latin typeface="Arial" charset="0"/>
              </a:rPr>
              <a:t> HV IC (&lt; 100 V for Automobile, Display, Power Management, Industry etc.)</a:t>
            </a:r>
          </a:p>
          <a:p>
            <a:pPr eaLnBrk="1" hangingPunct="1">
              <a:buFontTx/>
              <a:buChar char="-"/>
            </a:pPr>
            <a:r>
              <a:rPr lang="en-US" altLang="de-DE" sz="1800" dirty="0" smtClean="0">
                <a:latin typeface="Arial" charset="0"/>
              </a:rPr>
              <a:t> Low Voltage Design</a:t>
            </a:r>
          </a:p>
          <a:p>
            <a:pPr eaLnBrk="1" hangingPunct="1">
              <a:buFontTx/>
              <a:buChar char="-"/>
            </a:pPr>
            <a:r>
              <a:rPr lang="en-US" altLang="de-DE" sz="1800" dirty="0" smtClean="0">
                <a:latin typeface="Arial" charset="0"/>
              </a:rPr>
              <a:t> Low Power analog circuits</a:t>
            </a:r>
          </a:p>
          <a:p>
            <a:pPr eaLnBrk="1" hangingPunct="1">
              <a:buFontTx/>
              <a:buChar char="-"/>
            </a:pPr>
            <a:endParaRPr lang="en-US" altLang="de-DE" sz="1200" dirty="0" smtClean="0">
              <a:latin typeface="Arial" charset="0"/>
            </a:endParaRPr>
          </a:p>
          <a:p>
            <a:pPr eaLnBrk="1" hangingPunct="1"/>
            <a:r>
              <a:rPr lang="en-US" altLang="de-DE" sz="1800" dirty="0" smtClean="0">
                <a:solidFill>
                  <a:srgbClr val="3333FF"/>
                </a:solidFill>
                <a:latin typeface="Arial" charset="0"/>
              </a:rPr>
              <a:t>Often 99% of  transistors are digital and 1% analog.</a:t>
            </a:r>
          </a:p>
          <a:p>
            <a:pPr eaLnBrk="1" hangingPunct="1"/>
            <a:r>
              <a:rPr lang="en-US" altLang="de-DE" sz="1800" dirty="0" smtClean="0">
                <a:solidFill>
                  <a:srgbClr val="3333FF"/>
                </a:solidFill>
                <a:latin typeface="Arial" charset="0"/>
              </a:rPr>
              <a:t>But this 1% makes the difference.</a:t>
            </a:r>
            <a:endParaRPr lang="en-US" altLang="de-DE" sz="1800" dirty="0">
              <a:solidFill>
                <a:srgbClr val="3333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Bildschirmpräsentation (4:3)</PresentationFormat>
  <Paragraphs>298</Paragraphs>
  <Slides>28</Slides>
  <Notes>28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Standarddesign</vt:lpstr>
      <vt:lpstr>Formel</vt:lpstr>
      <vt:lpstr>Tabelle</vt:lpstr>
      <vt:lpstr>Microsoft Office Excel 2003 Worksheet</vt:lpstr>
      <vt:lpstr>Worksheet</vt:lpstr>
      <vt:lpstr>Microsoft Excel 2003-Arbeitsblatt</vt:lpstr>
      <vt:lpstr>Microelectronics III </vt:lpstr>
      <vt:lpstr>PowerPoint-Präsentation</vt:lpstr>
      <vt:lpstr>Why analog and mixed-signal?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Content  </vt:lpstr>
      <vt:lpstr>References </vt:lpstr>
      <vt:lpstr>Introduction in Analog Technology: </vt:lpstr>
      <vt:lpstr>Comparison of Analog-Digital </vt:lpstr>
      <vt:lpstr>Dual Slope Converter for Digital-Voltmeter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des Saarlandes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wope</dc:creator>
  <cp:lastModifiedBy>maas</cp:lastModifiedBy>
  <cp:revision>114</cp:revision>
  <dcterms:created xsi:type="dcterms:W3CDTF">2000-12-06T09:07:27Z</dcterms:created>
  <dcterms:modified xsi:type="dcterms:W3CDTF">2019-10-28T08:26:35Z</dcterms:modified>
</cp:coreProperties>
</file>